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82"/>
  </p:notesMasterIdLst>
  <p:sldIdLst>
    <p:sldId id="259" r:id="rId2"/>
    <p:sldId id="265" r:id="rId3"/>
    <p:sldId id="266" r:id="rId4"/>
    <p:sldId id="267" r:id="rId5"/>
    <p:sldId id="268" r:id="rId6"/>
    <p:sldId id="269" r:id="rId7"/>
    <p:sldId id="270" r:id="rId8"/>
    <p:sldId id="271" r:id="rId9"/>
    <p:sldId id="272" r:id="rId10"/>
    <p:sldId id="273" r:id="rId11"/>
    <p:sldId id="275" r:id="rId12"/>
    <p:sldId id="276" r:id="rId13"/>
    <p:sldId id="277" r:id="rId14"/>
    <p:sldId id="278" r:id="rId15"/>
    <p:sldId id="274" r:id="rId16"/>
    <p:sldId id="279" r:id="rId17"/>
    <p:sldId id="329" r:id="rId18"/>
    <p:sldId id="280" r:id="rId19"/>
    <p:sldId id="281" r:id="rId20"/>
    <p:sldId id="330" r:id="rId21"/>
    <p:sldId id="282" r:id="rId22"/>
    <p:sldId id="331" r:id="rId23"/>
    <p:sldId id="283" r:id="rId24"/>
    <p:sldId id="284" r:id="rId25"/>
    <p:sldId id="285" r:id="rId26"/>
    <p:sldId id="286" r:id="rId27"/>
    <p:sldId id="287" r:id="rId28"/>
    <p:sldId id="288" r:id="rId29"/>
    <p:sldId id="332" r:id="rId30"/>
    <p:sldId id="289" r:id="rId31"/>
    <p:sldId id="290" r:id="rId32"/>
    <p:sldId id="291" r:id="rId33"/>
    <p:sldId id="333" r:id="rId34"/>
    <p:sldId id="292" r:id="rId35"/>
    <p:sldId id="293" r:id="rId36"/>
    <p:sldId id="294" r:id="rId37"/>
    <p:sldId id="334" r:id="rId38"/>
    <p:sldId id="295" r:id="rId39"/>
    <p:sldId id="296" r:id="rId40"/>
    <p:sldId id="297" r:id="rId41"/>
    <p:sldId id="298" r:id="rId42"/>
    <p:sldId id="335" r:id="rId43"/>
    <p:sldId id="299" r:id="rId44"/>
    <p:sldId id="300" r:id="rId45"/>
    <p:sldId id="336" r:id="rId46"/>
    <p:sldId id="301" r:id="rId47"/>
    <p:sldId id="302" r:id="rId48"/>
    <p:sldId id="303" r:id="rId49"/>
    <p:sldId id="337" r:id="rId50"/>
    <p:sldId id="304" r:id="rId51"/>
    <p:sldId id="305" r:id="rId52"/>
    <p:sldId id="306" r:id="rId53"/>
    <p:sldId id="307" r:id="rId54"/>
    <p:sldId id="308" r:id="rId55"/>
    <p:sldId id="309" r:id="rId56"/>
    <p:sldId id="310" r:id="rId57"/>
    <p:sldId id="338" r:id="rId58"/>
    <p:sldId id="311" r:id="rId59"/>
    <p:sldId id="312" r:id="rId60"/>
    <p:sldId id="313" r:id="rId61"/>
    <p:sldId id="314" r:id="rId62"/>
    <p:sldId id="339" r:id="rId63"/>
    <p:sldId id="315" r:id="rId64"/>
    <p:sldId id="316" r:id="rId65"/>
    <p:sldId id="317" r:id="rId66"/>
    <p:sldId id="318" r:id="rId67"/>
    <p:sldId id="319" r:id="rId68"/>
    <p:sldId id="320" r:id="rId69"/>
    <p:sldId id="321" r:id="rId70"/>
    <p:sldId id="322" r:id="rId71"/>
    <p:sldId id="323" r:id="rId72"/>
    <p:sldId id="340" r:id="rId73"/>
    <p:sldId id="324" r:id="rId74"/>
    <p:sldId id="341" r:id="rId75"/>
    <p:sldId id="325" r:id="rId76"/>
    <p:sldId id="326" r:id="rId77"/>
    <p:sldId id="342" r:id="rId78"/>
    <p:sldId id="327" r:id="rId79"/>
    <p:sldId id="343" r:id="rId80"/>
    <p:sldId id="344" r:id="rId8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E37B15-0908-4A5C-A672-45D47494984C}" type="datetimeFigureOut">
              <a:rPr lang="it-IT" smtClean="0"/>
              <a:t>29/04/2024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31A736-4156-4914-A8DE-6760BF9A0666}" type="slidenum">
              <a:rPr lang="it-IT" smtClean="0"/>
              <a:t>‹N›</a:t>
            </a:fld>
            <a:endParaRPr lang="it-IT"/>
          </a:p>
        </p:txBody>
      </p:sp>
    </p:spTree>
    <p:extLst>
      <p:ext uri="{BB962C8B-B14F-4D97-AF65-F5344CB8AC3E}">
        <p14:creationId xmlns:p14="http://schemas.microsoft.com/office/powerpoint/2010/main" val="1414179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1DF7AF5C-F450-47C2-BD44-34A98876DF4C}" type="datetimeFigureOut">
              <a:rPr lang="it-IT" smtClean="0"/>
              <a:t>29/04/2024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3116042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F7AF5C-F450-47C2-BD44-34A98876DF4C}" type="datetimeFigureOut">
              <a:rPr lang="it-IT" smtClean="0"/>
              <a:t>29/04/2024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838264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F7AF5C-F450-47C2-BD44-34A98876DF4C}" type="datetimeFigureOut">
              <a:rPr lang="it-IT" smtClean="0"/>
              <a:t>29/04/2024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3027227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DF7AF5C-F450-47C2-BD44-34A98876DF4C}" type="datetimeFigureOut">
              <a:rPr lang="it-IT" smtClean="0"/>
              <a:t>29/04/2024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2383967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1DF7AF5C-F450-47C2-BD44-34A98876DF4C}" type="datetimeFigureOut">
              <a:rPr lang="it-IT" smtClean="0"/>
              <a:t>29/04/2024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3033408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7" name="Date Placeholder 2"/>
          <p:cNvSpPr>
            <a:spLocks noGrp="1"/>
          </p:cNvSpPr>
          <p:nvPr>
            <p:ph type="dt" sz="half" idx="10"/>
          </p:nvPr>
        </p:nvSpPr>
        <p:spPr/>
        <p:txBody>
          <a:bodyPr/>
          <a:lstStyle/>
          <a:p>
            <a:fld id="{1DF7AF5C-F450-47C2-BD44-34A98876DF4C}" type="datetimeFigureOut">
              <a:rPr lang="it-IT" smtClean="0"/>
              <a:t>29/04/2024</a:t>
            </a:fld>
            <a:endParaRPr lang="it-IT"/>
          </a:p>
        </p:txBody>
      </p:sp>
      <p:sp>
        <p:nvSpPr>
          <p:cNvPr id="5" name="Footer Placeholder 3"/>
          <p:cNvSpPr>
            <a:spLocks noGrp="1"/>
          </p:cNvSpPr>
          <p:nvPr>
            <p:ph type="ftr" sz="quarter" idx="11"/>
          </p:nvPr>
        </p:nvSpPr>
        <p:spPr/>
        <p:txBody>
          <a:bodyPr/>
          <a:lstStyle/>
          <a:p>
            <a:endParaRPr lang="it-IT"/>
          </a:p>
        </p:txBody>
      </p:sp>
      <p:sp>
        <p:nvSpPr>
          <p:cNvPr id="6" name="Slide Number Placeholder 4"/>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16988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DF7AF5C-F450-47C2-BD44-34A98876DF4C}" type="datetimeFigureOut">
              <a:rPr lang="it-IT" smtClean="0"/>
              <a:t>29/04/2024</a:t>
            </a:fld>
            <a:endParaRPr lang="it-IT"/>
          </a:p>
        </p:txBody>
      </p:sp>
      <p:sp>
        <p:nvSpPr>
          <p:cNvPr id="5" name="Footer Placeholder 2"/>
          <p:cNvSpPr>
            <a:spLocks noGrp="1"/>
          </p:cNvSpPr>
          <p:nvPr>
            <p:ph type="ftr" sz="quarter" idx="11"/>
          </p:nvPr>
        </p:nvSpPr>
        <p:spPr/>
        <p:txBody>
          <a:bodyPr/>
          <a:lstStyle/>
          <a:p>
            <a:endParaRPr lang="it-IT"/>
          </a:p>
        </p:txBody>
      </p:sp>
      <p:sp>
        <p:nvSpPr>
          <p:cNvPr id="6" name="Slide Number Placeholder 3"/>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2663574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7" name="Date Placeholder 4"/>
          <p:cNvSpPr>
            <a:spLocks noGrp="1"/>
          </p:cNvSpPr>
          <p:nvPr>
            <p:ph type="dt" sz="half" idx="10"/>
          </p:nvPr>
        </p:nvSpPr>
        <p:spPr/>
        <p:txBody>
          <a:bodyPr/>
          <a:lstStyle/>
          <a:p>
            <a:fld id="{1DF7AF5C-F450-47C2-BD44-34A98876DF4C}" type="datetimeFigureOut">
              <a:rPr lang="it-IT" smtClean="0"/>
              <a:t>29/04/2024</a:t>
            </a:fld>
            <a:endParaRPr lang="it-IT"/>
          </a:p>
        </p:txBody>
      </p:sp>
      <p:sp>
        <p:nvSpPr>
          <p:cNvPr id="5" name="Footer Placeholder 5"/>
          <p:cNvSpPr>
            <a:spLocks noGrp="1"/>
          </p:cNvSpPr>
          <p:nvPr>
            <p:ph type="ftr" sz="quarter" idx="11"/>
          </p:nvPr>
        </p:nvSpPr>
        <p:spPr/>
        <p:txBody>
          <a:bodyPr/>
          <a:lstStyle/>
          <a:p>
            <a:endParaRPr lang="it-IT"/>
          </a:p>
        </p:txBody>
      </p:sp>
      <p:sp>
        <p:nvSpPr>
          <p:cNvPr id="6" name="Slide Number Placeholder 6"/>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3954550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DF7AF5C-F450-47C2-BD44-34A98876DF4C}" type="datetimeFigureOut">
              <a:rPr lang="it-IT" smtClean="0"/>
              <a:t>29/04/2024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3066041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DF7AF5C-F450-47C2-BD44-34A98876DF4C}" type="datetimeFigureOut">
              <a:rPr lang="it-IT" smtClean="0"/>
              <a:t>29/04/2024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1349140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it-IT"/>
              <a:t>Fare clic per modificare lo stile del titolo dello schema</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F7AF5C-F450-47C2-BD44-34A98876DF4C}" type="datetimeFigureOut">
              <a:rPr lang="it-IT" smtClean="0"/>
              <a:t>29/04/2024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1539604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it-IT"/>
              <a:t>Fare clic per modificare lo stile del titolo dello schema</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F7AF5C-F450-47C2-BD44-34A98876DF4C}" type="datetimeFigureOut">
              <a:rPr lang="it-IT" smtClean="0"/>
              <a:t>29/04/2024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AB174BC-F2E5-4432-B3FD-030E15BE523F}" type="slidenum">
              <a:rPr lang="it-IT" smtClean="0"/>
              <a:t>‹N›</a:t>
            </a:fld>
            <a:endParaRPr lang="it-IT"/>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831499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F7AF5C-F450-47C2-BD44-34A98876DF4C}" type="datetimeFigureOut">
              <a:rPr lang="it-IT" smtClean="0"/>
              <a:t>29/04/2024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1549440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F7AF5C-F450-47C2-BD44-34A98876DF4C}" type="datetimeFigureOut">
              <a:rPr lang="it-IT" smtClean="0"/>
              <a:t>29/04/2024</a:t>
            </a:fld>
            <a:endParaRPr lang="it-IT"/>
          </a:p>
        </p:txBody>
      </p:sp>
      <p:sp>
        <p:nvSpPr>
          <p:cNvPr id="4"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34168466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F7AF5C-F450-47C2-BD44-34A98876DF4C}" type="datetimeFigureOut">
              <a:rPr lang="it-IT" smtClean="0"/>
              <a:t>29/04/2024</a:t>
            </a:fld>
            <a:endParaRPr lang="it-IT"/>
          </a:p>
        </p:txBody>
      </p:sp>
      <p:sp>
        <p:nvSpPr>
          <p:cNvPr id="4"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715753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nchorCtr="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F7AF5C-F450-47C2-BD44-34A98876DF4C}" type="datetimeFigureOut">
              <a:rPr lang="it-IT" smtClean="0"/>
              <a:t>29/04/2024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34685239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F7AF5C-F450-47C2-BD44-34A98876DF4C}" type="datetimeFigureOut">
              <a:rPr lang="it-IT" smtClean="0"/>
              <a:t>29/04/2024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AB174BC-F2E5-4432-B3FD-030E15BE523F}" type="slidenum">
              <a:rPr lang="it-IT" smtClean="0"/>
              <a:t>‹N›</a:t>
            </a:fld>
            <a:endParaRPr lang="it-IT"/>
          </a:p>
        </p:txBody>
      </p:sp>
    </p:spTree>
    <p:extLst>
      <p:ext uri="{BB962C8B-B14F-4D97-AF65-F5344CB8AC3E}">
        <p14:creationId xmlns:p14="http://schemas.microsoft.com/office/powerpoint/2010/main" val="2210611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6.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duotone>
              <a:schemeClr val="bg2">
                <a:shade val="62000"/>
                <a:hueMod val="108000"/>
                <a:satMod val="164000"/>
                <a:lumMod val="69000"/>
              </a:schemeClr>
              <a:schemeClr val="bg2">
                <a:tint val="96000"/>
                <a:hueMod val="90000"/>
                <a:satMod val="130000"/>
                <a:lumMod val="134000"/>
              </a:schemeClr>
            </a:duotone>
            <a:extLst>
              <a:ext uri="{BEBA8EAE-BF5A-486C-A8C5-ECC9F3942E4B}">
                <a14:imgProps xmlns:a14="http://schemas.microsoft.com/office/drawing/2010/main">
                  <a14:imgLayer r:embed="rId20">
                    <a14:imgEffect>
                      <a14:artisticPastelsSmooth/>
                    </a14:imgEffect>
                    <a14:imgEffect>
                      <a14:sharpenSoften amount="24000"/>
                    </a14:imgEffect>
                    <a14:imgEffect>
                      <a14:brightnessContrast bright="12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1">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2">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3">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4">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DF7AF5C-F450-47C2-BD44-34A98876DF4C}" type="datetimeFigureOut">
              <a:rPr lang="it-IT" smtClean="0"/>
              <a:t>29/04/2024</a:t>
            </a:fld>
            <a:endParaRPr lang="it-IT"/>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it-IT"/>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AB174BC-F2E5-4432-B3FD-030E15BE523F}" type="slidenum">
              <a:rPr lang="it-IT" smtClean="0"/>
              <a:t>‹N›</a:t>
            </a:fld>
            <a:endParaRPr lang="it-IT"/>
          </a:p>
        </p:txBody>
      </p:sp>
    </p:spTree>
    <p:extLst>
      <p:ext uri="{BB962C8B-B14F-4D97-AF65-F5344CB8AC3E}">
        <p14:creationId xmlns:p14="http://schemas.microsoft.com/office/powerpoint/2010/main" val="1878353758"/>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egnaposto contenuto 2">
            <a:extLst>
              <a:ext uri="{FF2B5EF4-FFF2-40B4-BE49-F238E27FC236}">
                <a16:creationId xmlns:a16="http://schemas.microsoft.com/office/drawing/2014/main" id="{3AB771BB-47D8-46D2-EBCA-4F3273C19623}"/>
              </a:ext>
            </a:extLst>
          </p:cNvPr>
          <p:cNvSpPr txBox="1">
            <a:spLocks/>
          </p:cNvSpPr>
          <p:nvPr/>
        </p:nvSpPr>
        <p:spPr>
          <a:xfrm>
            <a:off x="1116973" y="2059710"/>
            <a:ext cx="10133544" cy="4581236"/>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endParaRPr lang="it-IT" dirty="0"/>
          </a:p>
          <a:p>
            <a:pPr marL="0" indent="0">
              <a:buFont typeface="Wingdings 3" charset="2"/>
              <a:buNone/>
            </a:pPr>
            <a:endParaRPr lang="it-IT" dirty="0"/>
          </a:p>
          <a:p>
            <a:pPr marL="0" indent="0">
              <a:buFont typeface="Wingdings 3" charset="2"/>
              <a:buNone/>
            </a:pPr>
            <a:endParaRPr lang="it-IT" dirty="0"/>
          </a:p>
          <a:p>
            <a:pPr marL="0" indent="0">
              <a:buFont typeface="Wingdings 3" charset="2"/>
              <a:buNone/>
            </a:pPr>
            <a:endParaRPr lang="it-IT" dirty="0"/>
          </a:p>
          <a:p>
            <a:pPr marL="0" indent="0">
              <a:buFont typeface="Wingdings 3" charset="2"/>
              <a:buNone/>
            </a:pPr>
            <a:endParaRPr lang="it-IT" dirty="0"/>
          </a:p>
          <a:p>
            <a:pPr marL="0" indent="0" algn="ctr">
              <a:buFont typeface="Wingdings 3" charset="2"/>
              <a:buNone/>
            </a:pPr>
            <a:r>
              <a:rPr lang="it-IT" sz="240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GUIDA UILP</a:t>
            </a:r>
            <a:endParaRPr lang="it-IT" sz="15000" b="1" dirty="0"/>
          </a:p>
          <a:p>
            <a:pPr marL="0" indent="0" algn="just">
              <a:lnSpc>
                <a:spcPct val="120000"/>
              </a:lnSpc>
              <a:buFont typeface="Wingdings 3" charset="2"/>
              <a:buNone/>
            </a:pPr>
            <a:r>
              <a:rPr lang="it-IT" sz="14400" b="1" dirty="0">
                <a:effectLst>
                  <a:outerShdw blurRad="38100" dist="38100" dir="2700000" algn="tl">
                    <a:srgbClr val="000000">
                      <a:alpha val="43137"/>
                    </a:srgbClr>
                  </a:outerShdw>
                </a:effectLst>
              </a:rPr>
              <a:t>Decreto Legislativo 29/2024 in materia di Politiche in favore delle persone anziane In attuazione della Legge 33/2023</a:t>
            </a:r>
          </a:p>
          <a:p>
            <a:pPr marL="0" indent="0" algn="ctr">
              <a:buFont typeface="Wingdings 3" charset="2"/>
              <a:buNone/>
            </a:pPr>
            <a:endParaRPr lang="it-IT" sz="7200" b="1" dirty="0">
              <a:solidFill>
                <a:srgbClr val="002060"/>
              </a:solidFill>
            </a:endParaRPr>
          </a:p>
          <a:p>
            <a:pPr marL="0" indent="0" algn="ctr">
              <a:buFont typeface="Wingdings 3" charset="2"/>
              <a:buNone/>
            </a:pPr>
            <a:endParaRPr lang="it-IT" sz="7200" b="1" dirty="0">
              <a:solidFill>
                <a:srgbClr val="002060"/>
              </a:solidFill>
            </a:endParaRPr>
          </a:p>
          <a:p>
            <a:pPr marL="0" indent="0" algn="ctr">
              <a:buFont typeface="Wingdings 3" charset="2"/>
              <a:buNone/>
            </a:pPr>
            <a:endParaRPr lang="it-IT" sz="7200" b="1" dirty="0">
              <a:solidFill>
                <a:srgbClr val="002060"/>
              </a:solidFill>
            </a:endParaRPr>
          </a:p>
          <a:p>
            <a:pPr marL="0" indent="0" algn="ctr">
              <a:buFont typeface="Wingdings 3" charset="2"/>
              <a:buNone/>
            </a:pPr>
            <a:endParaRPr lang="it-IT" sz="7200" dirty="0"/>
          </a:p>
          <a:p>
            <a:pPr marL="0" indent="0" algn="ctr">
              <a:buFont typeface="Wingdings 3" charset="2"/>
              <a:buNone/>
            </a:pPr>
            <a:endParaRPr lang="it-IT" sz="7200" dirty="0"/>
          </a:p>
          <a:p>
            <a:pPr marL="0" indent="0">
              <a:buFont typeface="Wingdings 3" charset="2"/>
              <a:buNone/>
            </a:pPr>
            <a:br>
              <a:rPr lang="it-IT" dirty="0"/>
            </a:br>
            <a:endParaRPr lang="it-IT" dirty="0"/>
          </a:p>
        </p:txBody>
      </p:sp>
    </p:spTree>
    <p:extLst>
      <p:ext uri="{BB962C8B-B14F-4D97-AF65-F5344CB8AC3E}">
        <p14:creationId xmlns:p14="http://schemas.microsoft.com/office/powerpoint/2010/main" val="3884693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4C53C44-B1F5-1A88-0556-AB178D211206}"/>
              </a:ext>
            </a:extLst>
          </p:cNvPr>
          <p:cNvSpPr>
            <a:spLocks noGrp="1"/>
          </p:cNvSpPr>
          <p:nvPr>
            <p:ph idx="1"/>
          </p:nvPr>
        </p:nvSpPr>
        <p:spPr>
          <a:xfrm>
            <a:off x="339365" y="895546"/>
            <a:ext cx="11510128" cy="5674936"/>
          </a:xfrm>
        </p:spPr>
        <p:txBody>
          <a:bodyPr>
            <a:normAutofit/>
          </a:bodyPr>
          <a:lstStyle/>
          <a:p>
            <a:pPr marL="0" indent="0" algn="just">
              <a:buNone/>
            </a:pPr>
            <a:endParaRPr lang="it-IT" dirty="0">
              <a:solidFill>
                <a:srgbClr val="002060"/>
              </a:solidFill>
              <a:latin typeface="+mn-lt"/>
            </a:endParaRPr>
          </a:p>
          <a:p>
            <a:pPr marL="0" indent="0" algn="ctr">
              <a:spcBef>
                <a:spcPts val="0"/>
              </a:spcBef>
              <a:spcAft>
                <a:spcPts val="1200"/>
              </a:spcAft>
              <a:buNone/>
            </a:pPr>
            <a:r>
              <a:rPr lang="it-IT" sz="5200" b="1" dirty="0">
                <a:solidFill>
                  <a:schemeClr val="accent5"/>
                </a:solidFill>
                <a:latin typeface="+mn-lt"/>
                <a:cs typeface="Arial" panose="020B0604020202020204" pitchFamily="34" charset="0"/>
              </a:rPr>
              <a:t>PREMESSA</a:t>
            </a:r>
          </a:p>
          <a:p>
            <a:pPr marL="0" indent="0" algn="just">
              <a:spcBef>
                <a:spcPts val="0"/>
              </a:spcBef>
              <a:spcAft>
                <a:spcPts val="1200"/>
              </a:spcAft>
              <a:buNone/>
            </a:pPr>
            <a:r>
              <a:rPr lang="it-IT" sz="2400" dirty="0">
                <a:latin typeface="+mn-lt"/>
                <a:cs typeface="Arial" panose="020B0604020202020204" pitchFamily="34" charset="0"/>
              </a:rPr>
              <a:t>Siamo di fronte ad un cosiddetto decreto “omnibus”, che affronta a 360 gradi il tema dei servizi rivolti alle persone over 65enni.</a:t>
            </a:r>
          </a:p>
          <a:p>
            <a:pPr marL="0" indent="0" algn="just">
              <a:spcBef>
                <a:spcPts val="0"/>
              </a:spcBef>
              <a:spcAft>
                <a:spcPts val="1200"/>
              </a:spcAft>
              <a:buNone/>
            </a:pPr>
            <a:r>
              <a:rPr lang="it-IT" sz="2400" dirty="0">
                <a:latin typeface="+mn-lt"/>
                <a:cs typeface="Arial" panose="020B0604020202020204" pitchFamily="34" charset="0"/>
              </a:rPr>
              <a:t>Un Decreto che dà una prima ma, non esaustiva risposta alle nostre aspettative con misure non immediatamente applicative, bensì con il rinvio ad ulteriori decreti interministeriali (17) per rendere operativi i servizi.</a:t>
            </a:r>
          </a:p>
          <a:p>
            <a:pPr marL="0" indent="0" algn="just">
              <a:spcBef>
                <a:spcPts val="0"/>
              </a:spcBef>
              <a:spcAft>
                <a:spcPts val="1200"/>
              </a:spcAft>
              <a:buNone/>
            </a:pPr>
            <a:r>
              <a:rPr lang="it-IT" sz="2400" dirty="0">
                <a:latin typeface="+mn-lt"/>
                <a:cs typeface="Arial" panose="020B0604020202020204" pitchFamily="34" charset="0"/>
              </a:rPr>
              <a:t>Lo schema di decreto si compone di tre sezioni:</a:t>
            </a:r>
          </a:p>
          <a:p>
            <a:pPr marL="263525" indent="-263525" algn="just">
              <a:spcBef>
                <a:spcPts val="0"/>
              </a:spcBef>
              <a:spcAft>
                <a:spcPts val="1200"/>
              </a:spcAft>
              <a:buClr>
                <a:schemeClr val="accent5"/>
              </a:buClr>
              <a:buSzPct val="104000"/>
            </a:pPr>
            <a:r>
              <a:rPr lang="it-IT" sz="2400" dirty="0">
                <a:latin typeface="+mn-lt"/>
                <a:cs typeface="Arial" panose="020B0604020202020204" pitchFamily="34" charset="0"/>
              </a:rPr>
              <a:t> la prima attua i principi di delega concernenti la governance generale della politica nazionale in favore delle persone anziane e definisce i contenuti delle politiche di promozione dell’invecchiamento attivo e della prevenzione autonomie per persone con disabilità;</a:t>
            </a:r>
          </a:p>
        </p:txBody>
      </p:sp>
      <p:sp>
        <p:nvSpPr>
          <p:cNvPr id="6" name="Rettangolo 5">
            <a:extLst>
              <a:ext uri="{FF2B5EF4-FFF2-40B4-BE49-F238E27FC236}">
                <a16:creationId xmlns:a16="http://schemas.microsoft.com/office/drawing/2014/main" id="{F9C22E84-8891-5023-7BC0-3A4492A844C0}"/>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C6A5810C-2059-416E-BB01-471037343830}" type="slidenum">
              <a:rPr lang="it-IT" sz="2800" b="1" cap="none" spc="0" smtClean="0">
                <a:ln/>
                <a:solidFill>
                  <a:schemeClr val="accent4">
                    <a:lumMod val="50000"/>
                  </a:schemeClr>
                </a:solidFill>
                <a:effectLst/>
              </a:rPr>
              <a:t>2</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517118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E123304-FBD5-439B-FA06-13C296BC3460}"/>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A23F636-69EC-B5EF-6BB1-96B1D439BD98}"/>
              </a:ext>
            </a:extLst>
          </p:cNvPr>
          <p:cNvSpPr>
            <a:spLocks noGrp="1"/>
          </p:cNvSpPr>
          <p:nvPr>
            <p:ph idx="1"/>
          </p:nvPr>
        </p:nvSpPr>
        <p:spPr>
          <a:xfrm>
            <a:off x="322082" y="1131216"/>
            <a:ext cx="11547836" cy="5590095"/>
          </a:xfrm>
        </p:spPr>
        <p:txBody>
          <a:bodyPr>
            <a:noAutofit/>
          </a:bodyPr>
          <a:lstStyle/>
          <a:p>
            <a:pPr algn="just">
              <a:lnSpc>
                <a:spcPts val="2400"/>
              </a:lnSpc>
              <a:spcBef>
                <a:spcPts val="0"/>
              </a:spcBef>
              <a:spcAft>
                <a:spcPts val="1200"/>
              </a:spcAft>
              <a:buClr>
                <a:schemeClr val="accent5"/>
              </a:buClr>
              <a:buSzPct val="104000"/>
              <a:buFont typeface="Century Gothic" panose="020B0502020202020204" pitchFamily="34" charset="0"/>
              <a:buChar char="►"/>
            </a:pPr>
            <a:r>
              <a:rPr lang="it-IT" sz="2100" dirty="0"/>
              <a:t>la seconda attua i principi di delega concernenti la semplificazione e l’evoluzione dei criteri di valutazione multidimensionale della persona anziana e della persona anziana non autosufficiente, l’integrazione tra settore sociosanitario e settore sociale nei percorsi di presa in carico della persona anziana non autosufficiente, rafforza il ruolo degli Ambiti Territoriali Sociali e definisce il continuum assistenziale mediante la definizione della rete territoriale dei servizi che favoriscono la domiciliarità delle cure scongiurando ospedalizzazioni incongrue e inserimenti evitabili in residenze. Inoltre, questa terza sezione definisce principi di riferimento per la riqualificazione di tutti i servizi dedicati agli anziani non autosufficienti (domiciliari, residenziali e semiresidenziali);</a:t>
            </a:r>
          </a:p>
          <a:p>
            <a:pPr algn="just">
              <a:lnSpc>
                <a:spcPts val="2400"/>
              </a:lnSpc>
              <a:spcBef>
                <a:spcPts val="0"/>
              </a:spcBef>
              <a:spcAft>
                <a:spcPts val="1200"/>
              </a:spcAft>
              <a:buClr>
                <a:schemeClr val="accent5"/>
              </a:buClr>
              <a:buSzPct val="104000"/>
              <a:buFont typeface="Century Gothic" panose="020B0502020202020204" pitchFamily="34" charset="0"/>
              <a:buChar char="►"/>
            </a:pPr>
            <a:r>
              <a:rPr lang="it-IT" sz="2100" dirty="0"/>
              <a:t>la terza attua i principi di delega, nell’ambito delle risorse disponibili, varando la misura universale sperimentale che, su base volontaria, consentirà alle persone non autosufficienti più deboli economicamente di fruire dell’indennità di accompagnamento e di una misura che sostiene il costo dei servizi di assistenza domiciliare; inoltre, vengono introdotte misure di sostegno al ruolo sociale e ai percorsi di reinserimento lavorativo per i caregiver familiari.</a:t>
            </a:r>
          </a:p>
        </p:txBody>
      </p:sp>
      <p:sp>
        <p:nvSpPr>
          <p:cNvPr id="4" name="Rettangolo 3">
            <a:extLst>
              <a:ext uri="{FF2B5EF4-FFF2-40B4-BE49-F238E27FC236}">
                <a16:creationId xmlns:a16="http://schemas.microsoft.com/office/drawing/2014/main" id="{40CCA4D9-63ED-E768-C1E3-525F870BE4C1}"/>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CD53BAF5-F624-42CF-89C3-1A886CB22623}" type="slidenum">
              <a:rPr lang="it-IT" sz="2800" b="1" dirty="0">
                <a:ln/>
                <a:solidFill>
                  <a:schemeClr val="accent4">
                    <a:lumMod val="50000"/>
                  </a:schemeClr>
                </a:solidFill>
              </a:rPr>
              <a:t>3</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3855383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8C4FEB-05A6-C38B-EFE4-431B1A0BE99F}"/>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693F2330-CD97-A09B-54B3-0C102B4CA68C}"/>
              </a:ext>
            </a:extLst>
          </p:cNvPr>
          <p:cNvSpPr>
            <a:spLocks noGrp="1"/>
          </p:cNvSpPr>
          <p:nvPr>
            <p:ph idx="1"/>
          </p:nvPr>
        </p:nvSpPr>
        <p:spPr>
          <a:xfrm>
            <a:off x="339365" y="1018095"/>
            <a:ext cx="11528981" cy="5476974"/>
          </a:xfrm>
        </p:spPr>
        <p:txBody>
          <a:bodyPr>
            <a:normAutofit/>
          </a:bodyPr>
          <a:lstStyle/>
          <a:p>
            <a:pPr marL="0" indent="0" algn="ctr">
              <a:spcBef>
                <a:spcPts val="0"/>
              </a:spcBef>
              <a:spcAft>
                <a:spcPts val="2400"/>
              </a:spcAft>
              <a:buNone/>
            </a:pPr>
            <a:r>
              <a:rPr lang="it-IT" sz="3200" b="1" dirty="0">
                <a:solidFill>
                  <a:srgbClr val="FFC000"/>
                </a:solidFill>
              </a:rPr>
              <a:t>OGGETTO E FINALITÀ (ARTICOLO 1)</a:t>
            </a:r>
          </a:p>
          <a:p>
            <a:pPr marL="0" indent="0" algn="just">
              <a:spcBef>
                <a:spcPts val="0"/>
              </a:spcBef>
              <a:spcAft>
                <a:spcPts val="1200"/>
              </a:spcAft>
              <a:buNone/>
            </a:pPr>
            <a:r>
              <a:rPr lang="it-IT" sz="2400" dirty="0"/>
              <a:t>È un provvedimento volto a:</a:t>
            </a:r>
          </a:p>
          <a:p>
            <a:pPr algn="just">
              <a:spcBef>
                <a:spcPts val="0"/>
              </a:spcBef>
              <a:spcAft>
                <a:spcPts val="1200"/>
              </a:spcAft>
              <a:buClr>
                <a:srgbClr val="FFC000"/>
              </a:buClr>
              <a:buSzPct val="104000"/>
              <a:buFont typeface="Century Gothic" panose="020B0502020202020204" pitchFamily="34" charset="0"/>
              <a:buChar char="►"/>
            </a:pPr>
            <a:r>
              <a:rPr lang="it-IT" sz="2400" dirty="0"/>
              <a:t> a promuovere e tutelare la dignità e l’autonomia, l’inclusione sociale, l’invecchiamento attivo e la prevenzione della fragilità;</a:t>
            </a:r>
          </a:p>
          <a:p>
            <a:pPr algn="just">
              <a:spcBef>
                <a:spcPts val="0"/>
              </a:spcBef>
              <a:spcAft>
                <a:spcPts val="1200"/>
              </a:spcAft>
              <a:buClr>
                <a:srgbClr val="FFC000"/>
              </a:buClr>
              <a:buSzPct val="104000"/>
              <a:buFont typeface="Century Gothic" panose="020B0502020202020204" pitchFamily="34" charset="0"/>
              <a:buChar char="►"/>
            </a:pPr>
            <a:r>
              <a:rPr lang="it-IT" sz="2400" dirty="0"/>
              <a:t> a riordinare, semplificare, coordinare e rendere più efficaci le attività di assistenza sociale, sanitaria e sociosanitaria per le persone anziane non autosufficienti, </a:t>
            </a:r>
          </a:p>
          <a:p>
            <a:pPr algn="just">
              <a:spcBef>
                <a:spcPts val="0"/>
              </a:spcBef>
              <a:spcAft>
                <a:spcPts val="1200"/>
              </a:spcAft>
              <a:buClr>
                <a:srgbClr val="FFC000"/>
              </a:buClr>
              <a:buSzPct val="104000"/>
              <a:buFont typeface="Century Gothic" panose="020B0502020202020204" pitchFamily="34" charset="0"/>
              <a:buChar char="►"/>
            </a:pPr>
            <a:r>
              <a:rPr lang="it-IT" sz="2400" dirty="0"/>
              <a:t> assicurare la sostenibilità economica e la flessibilità dei servizi di cura e assistenza a lungo termine per le persone anziane e per le persone anziane non autosufficienti.</a:t>
            </a:r>
          </a:p>
        </p:txBody>
      </p:sp>
      <p:sp>
        <p:nvSpPr>
          <p:cNvPr id="2" name="Rettangolo 1">
            <a:extLst>
              <a:ext uri="{FF2B5EF4-FFF2-40B4-BE49-F238E27FC236}">
                <a16:creationId xmlns:a16="http://schemas.microsoft.com/office/drawing/2014/main" id="{AEDAD41E-38BD-5B4E-FF37-C984CA22C5D6}"/>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6496104F-6D80-41EC-AEDF-48FD1B81C8D1}" type="slidenum">
              <a:rPr lang="it-IT" sz="2800" b="1" dirty="0">
                <a:ln/>
                <a:solidFill>
                  <a:schemeClr val="accent4">
                    <a:lumMod val="50000"/>
                  </a:schemeClr>
                </a:solidFill>
              </a:rPr>
              <a:t>4</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44883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D4BAB6F-6117-99B7-20FD-D118EDF8B75B}"/>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8FF792D-4EBA-E3B9-301D-03E33E3964EB}"/>
              </a:ext>
            </a:extLst>
          </p:cNvPr>
          <p:cNvSpPr>
            <a:spLocks noGrp="1"/>
          </p:cNvSpPr>
          <p:nvPr>
            <p:ph idx="1"/>
          </p:nvPr>
        </p:nvSpPr>
        <p:spPr>
          <a:xfrm>
            <a:off x="329938" y="1008668"/>
            <a:ext cx="11510128" cy="5533534"/>
          </a:xfrm>
        </p:spPr>
        <p:txBody>
          <a:bodyPr>
            <a:normAutofit/>
          </a:bodyPr>
          <a:lstStyle/>
          <a:p>
            <a:pPr marL="0" indent="0" algn="ctr">
              <a:spcBef>
                <a:spcPts val="0"/>
              </a:spcBef>
              <a:spcAft>
                <a:spcPts val="2400"/>
              </a:spcAft>
              <a:buNone/>
            </a:pPr>
            <a:r>
              <a:rPr lang="it-IT" sz="3200" b="1" dirty="0">
                <a:solidFill>
                  <a:srgbClr val="FFC000"/>
                </a:solidFill>
              </a:rPr>
              <a:t>DEFINIZIONI E DISPOSIZIONI DI COORDINAMENTO (ART. 2)</a:t>
            </a:r>
          </a:p>
          <a:p>
            <a:pPr marL="0" indent="0" algn="just">
              <a:spcBef>
                <a:spcPts val="0"/>
              </a:spcBef>
              <a:spcAft>
                <a:spcPts val="1200"/>
              </a:spcAft>
              <a:buNone/>
            </a:pPr>
            <a:r>
              <a:rPr lang="it-IT" sz="2400" dirty="0"/>
              <a:t>Vengono descritte le definizioni:</a:t>
            </a:r>
          </a:p>
          <a:p>
            <a:pPr algn="just">
              <a:spcBef>
                <a:spcPts val="0"/>
              </a:spcBef>
              <a:spcAft>
                <a:spcPts val="1200"/>
              </a:spcAft>
              <a:buClr>
                <a:srgbClr val="FFC000"/>
              </a:buClr>
              <a:buSzPct val="104000"/>
              <a:buFont typeface="Century Gothic" panose="020B0502020202020204" pitchFamily="34" charset="0"/>
              <a:buChar char="►"/>
            </a:pPr>
            <a:r>
              <a:rPr lang="it-IT" sz="2400" dirty="0"/>
              <a:t>«persona anziana» è la persona che ha compiuto i 65 anni; </a:t>
            </a:r>
          </a:p>
          <a:p>
            <a:pPr algn="just">
              <a:spcBef>
                <a:spcPts val="0"/>
              </a:spcBef>
              <a:spcAft>
                <a:spcPts val="1200"/>
              </a:spcAft>
              <a:buClr>
                <a:srgbClr val="FFC000"/>
              </a:buClr>
              <a:buSzPct val="104000"/>
              <a:buFont typeface="Century Gothic" panose="020B0502020202020204" pitchFamily="34" charset="0"/>
              <a:buChar char="►"/>
            </a:pPr>
            <a:r>
              <a:rPr lang="it-IT" sz="2400" dirty="0"/>
              <a:t> la «persona grande anziana» è la persona che ha compiuto gli 80 anni; </a:t>
            </a:r>
          </a:p>
          <a:p>
            <a:pPr algn="just">
              <a:spcBef>
                <a:spcPts val="0"/>
              </a:spcBef>
              <a:spcAft>
                <a:spcPts val="1200"/>
              </a:spcAft>
              <a:buClr>
                <a:srgbClr val="FFC000"/>
              </a:buClr>
              <a:buSzPct val="104000"/>
              <a:buFont typeface="Century Gothic" panose="020B0502020202020204" pitchFamily="34" charset="0"/>
              <a:buChar char="►"/>
            </a:pPr>
            <a:r>
              <a:rPr lang="it-IT" sz="2400" dirty="0"/>
              <a:t> la «persona anziana non autosufficiente» è la persona anziana che, in considerazione di una serie di indicatori - non è autonoma nelle attività fondamentali della vita quotidiana; </a:t>
            </a:r>
          </a:p>
          <a:p>
            <a:pPr algn="just">
              <a:spcBef>
                <a:spcPts val="0"/>
              </a:spcBef>
              <a:spcAft>
                <a:spcPts val="1200"/>
              </a:spcAft>
              <a:buClr>
                <a:srgbClr val="FFC000"/>
              </a:buClr>
              <a:buSzPct val="104000"/>
              <a:buFont typeface="Century Gothic" panose="020B0502020202020204" pitchFamily="34" charset="0"/>
              <a:buChar char="►"/>
            </a:pPr>
            <a:r>
              <a:rPr lang="it-IT" sz="2400" dirty="0"/>
              <a:t>lo «specifico bisogno assistenziale dell’anziano non autosufficiente» è quello valutato e graduato, esclusivamente ai fini dell’erogazione della prestazione universale.</a:t>
            </a:r>
          </a:p>
        </p:txBody>
      </p:sp>
      <p:sp>
        <p:nvSpPr>
          <p:cNvPr id="2" name="Rettangolo 1">
            <a:extLst>
              <a:ext uri="{FF2B5EF4-FFF2-40B4-BE49-F238E27FC236}">
                <a16:creationId xmlns:a16="http://schemas.microsoft.com/office/drawing/2014/main" id="{3C9D79E9-1185-F6D8-B080-BDD8BE2888B2}"/>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E9E4FC7C-2F18-4BBF-BE65-8C7E257DF9A4}" type="slidenum">
              <a:rPr lang="it-IT" sz="2800" b="1" cap="none" spc="0" smtClean="0">
                <a:ln/>
                <a:solidFill>
                  <a:schemeClr val="accent4">
                    <a:lumMod val="50000"/>
                  </a:schemeClr>
                </a:solidFill>
                <a:effectLst/>
              </a:rPr>
              <a:t>5</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3396127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E0EA0AA-84FE-E6DF-12BA-214C3C9B235A}"/>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2C1E8AB6-3D10-D30A-EF8E-D36B989C5459}"/>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4FB8556B-1842-4AAB-BE04-4DE0DF8A3614}" type="slidenum">
              <a:rPr lang="it-IT" sz="2800" b="1" cap="none" spc="0" smtClean="0">
                <a:ln/>
                <a:solidFill>
                  <a:schemeClr val="accent4">
                    <a:lumMod val="50000"/>
                  </a:schemeClr>
                </a:solidFill>
                <a:effectLst/>
              </a:rPr>
              <a:t>6</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7A66BA6C-1693-BBD7-B263-71889C5F340D}"/>
              </a:ext>
            </a:extLst>
          </p:cNvPr>
          <p:cNvSpPr txBox="1">
            <a:spLocks/>
          </p:cNvSpPr>
          <p:nvPr/>
        </p:nvSpPr>
        <p:spPr>
          <a:xfrm>
            <a:off x="1231235" y="1198370"/>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1200"/>
              </a:spcAft>
              <a:buNone/>
            </a:pPr>
            <a:r>
              <a:rPr lang="it-IT" sz="4800" b="1" dirty="0">
                <a:solidFill>
                  <a:schemeClr val="accent5"/>
                </a:solidFill>
              </a:rPr>
              <a:t>CONSIDERAZIONI UILP</a:t>
            </a:r>
          </a:p>
          <a:p>
            <a:pPr marL="0" indent="0" algn="just">
              <a:spcBef>
                <a:spcPts val="0"/>
              </a:spcBef>
              <a:spcAft>
                <a:spcPts val="1200"/>
              </a:spcAft>
              <a:buNone/>
            </a:pPr>
            <a:r>
              <a:rPr lang="it-IT" sz="2400" dirty="0"/>
              <a:t>Crediamo che non siano semplici definizioni ma sono concetti chiari.</a:t>
            </a:r>
          </a:p>
          <a:p>
            <a:pPr marL="0" indent="0" algn="just">
              <a:spcBef>
                <a:spcPts val="0"/>
              </a:spcBef>
              <a:spcAft>
                <a:spcPts val="1200"/>
              </a:spcAft>
              <a:buNone/>
            </a:pPr>
            <a:r>
              <a:rPr lang="it-IT" sz="2400" dirty="0"/>
              <a:t>Con queste definizioni si stabilisce che prestazioni verranno offerte non in base al bisogno e/o alla condizione, bensì in base all’età. </a:t>
            </a:r>
          </a:p>
          <a:p>
            <a:pPr marL="0" indent="0" algn="just">
              <a:spcBef>
                <a:spcPts val="0"/>
              </a:spcBef>
              <a:spcAft>
                <a:spcPts val="1200"/>
              </a:spcAft>
              <a:buNone/>
            </a:pPr>
            <a:r>
              <a:rPr lang="it-IT" sz="2400" dirty="0"/>
              <a:t>Tutto ciò è inaccettabile. </a:t>
            </a:r>
          </a:p>
          <a:p>
            <a:pPr marL="0" indent="0" algn="just">
              <a:spcBef>
                <a:spcPts val="0"/>
              </a:spcBef>
              <a:spcAft>
                <a:spcPts val="1200"/>
              </a:spcAft>
              <a:buNone/>
            </a:pPr>
            <a:r>
              <a:rPr lang="it-IT" sz="2400" dirty="0"/>
              <a:t>Proprio per questo avevamo sostenuto la necessità di un binario unico tra le legge sulle disabilità e quella per la non autosufficienza delle persone anziane proprio perché riteniamo che occorra guardare all’offerta dei servizi non in base all’età ma alla condizione. </a:t>
            </a:r>
          </a:p>
        </p:txBody>
      </p:sp>
    </p:spTree>
    <p:extLst>
      <p:ext uri="{BB962C8B-B14F-4D97-AF65-F5344CB8AC3E}">
        <p14:creationId xmlns:p14="http://schemas.microsoft.com/office/powerpoint/2010/main" val="804523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6" y="1018903"/>
            <a:ext cx="11530148" cy="5538651"/>
          </a:xfrm>
        </p:spPr>
        <p:txBody>
          <a:bodyPr>
            <a:normAutofit lnSpcReduction="10000"/>
          </a:bodyPr>
          <a:lstStyle/>
          <a:p>
            <a:pPr marL="0" indent="0" algn="ctr">
              <a:spcBef>
                <a:spcPts val="0"/>
              </a:spcBef>
              <a:buNone/>
            </a:pPr>
            <a:r>
              <a:rPr lang="it-IT" sz="3100" b="1" dirty="0">
                <a:solidFill>
                  <a:srgbClr val="FFC000"/>
                </a:solidFill>
              </a:rPr>
              <a:t>RUOLO DEL COMITATO INTERMINISTERIALE PER LE POLITICHE IN FAVORE DELLA POPOLAZIONE ANZIANA</a:t>
            </a:r>
          </a:p>
          <a:p>
            <a:pPr marL="0" indent="0" algn="ctr">
              <a:spcBef>
                <a:spcPts val="0"/>
              </a:spcBef>
              <a:spcAft>
                <a:spcPts val="2400"/>
              </a:spcAft>
              <a:buNone/>
            </a:pPr>
            <a:r>
              <a:rPr lang="it-IT" sz="3100" b="1" dirty="0">
                <a:solidFill>
                  <a:srgbClr val="FFC000"/>
                </a:solidFill>
              </a:rPr>
              <a:t>CIPA</a:t>
            </a:r>
            <a:r>
              <a:rPr lang="it-IT" sz="3200" b="1" dirty="0">
                <a:solidFill>
                  <a:srgbClr val="FFC000"/>
                </a:solidFill>
              </a:rPr>
              <a:t> </a:t>
            </a:r>
            <a:r>
              <a:rPr lang="it-IT" sz="3100" b="1" dirty="0">
                <a:solidFill>
                  <a:srgbClr val="FFC000"/>
                </a:solidFill>
              </a:rPr>
              <a:t>(ARTICOLO 3)</a:t>
            </a:r>
            <a:endParaRPr lang="it-IT" b="1" dirty="0">
              <a:solidFill>
                <a:srgbClr val="FFC000"/>
              </a:solidFill>
            </a:endParaRPr>
          </a:p>
          <a:p>
            <a:pPr marL="0" indent="0" algn="just">
              <a:spcBef>
                <a:spcPts val="0"/>
              </a:spcBef>
              <a:spcAft>
                <a:spcPts val="1200"/>
              </a:spcAft>
              <a:buNone/>
            </a:pPr>
            <a:r>
              <a:rPr lang="it-IT" sz="2400" dirty="0"/>
              <a:t>Il Comitato Interministeriale per le Politiche in favore della Popolazione Anziana (CIPA), garantisce il coordinamento e la programmazione integrata delle politiche nazionali in favore delle persone anziane, con particolare riguardo ai soggetti fragili e non autosufficienti.</a:t>
            </a:r>
          </a:p>
          <a:p>
            <a:pPr marL="0" indent="0" algn="just">
              <a:spcBef>
                <a:spcPts val="0"/>
              </a:spcBef>
              <a:spcAft>
                <a:spcPts val="1200"/>
              </a:spcAft>
              <a:buNone/>
            </a:pPr>
            <a:r>
              <a:rPr lang="it-IT" sz="2400" dirty="0"/>
              <a:t>Il CIPA indica nel «Piano nazionale per l’invecchiamento attivo, l’inclusione sociale e la prevenzione delle fragilità nella popolazione anziana» i criteri generali per l’elaborazione dei progetti di promozione della salute e dell’invecchiamento attivo, degli interventi di prevenzione della fragilità e dell’esclusione sociale e civile, nonché dei servizi di carattere sociale, sanitario o sociosanitario, da attuare a livello regionale e locale.</a:t>
            </a:r>
          </a:p>
          <a:p>
            <a:pPr marL="0" indent="0" algn="ctr">
              <a:spcBef>
                <a:spcPts val="0"/>
              </a:spcBef>
              <a:spcAft>
                <a:spcPts val="1200"/>
              </a:spcAft>
              <a:buNone/>
            </a:pPr>
            <a:endParaRPr lang="it-IT" b="1" dirty="0"/>
          </a:p>
        </p:txBody>
      </p:sp>
      <p:sp>
        <p:nvSpPr>
          <p:cNvPr id="2" name="Rettangolo 1">
            <a:extLst>
              <a:ext uri="{FF2B5EF4-FFF2-40B4-BE49-F238E27FC236}">
                <a16:creationId xmlns:a16="http://schemas.microsoft.com/office/drawing/2014/main" id="{1941CB75-2F9D-C3F7-5D6C-9452463282D2}"/>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7</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556176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95D76A30-1608-2DF9-D644-6892A91D206C}"/>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3645555E-2F08-44FE-85EF-3FA4B9757A27}" type="slidenum">
              <a:rPr lang="it-IT" sz="2800" b="1" dirty="0">
                <a:ln/>
                <a:solidFill>
                  <a:schemeClr val="accent4">
                    <a:lumMod val="50000"/>
                  </a:schemeClr>
                </a:solidFill>
              </a:rPr>
              <a:t>8</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FF7B622B-3A6A-1085-35DB-C69118DCBC7A}"/>
              </a:ext>
            </a:extLst>
          </p:cNvPr>
          <p:cNvSpPr txBox="1">
            <a:spLocks/>
          </p:cNvSpPr>
          <p:nvPr/>
        </p:nvSpPr>
        <p:spPr>
          <a:xfrm>
            <a:off x="1231235" y="1198370"/>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1200"/>
              </a:spcAft>
              <a:buNone/>
            </a:pPr>
            <a:r>
              <a:rPr lang="it-IT" sz="4800" b="1" dirty="0">
                <a:solidFill>
                  <a:schemeClr val="accent5"/>
                </a:solidFill>
              </a:rPr>
              <a:t>CONSIDERAZIONI UILP</a:t>
            </a:r>
          </a:p>
          <a:p>
            <a:pPr marL="0" indent="0" algn="just">
              <a:spcBef>
                <a:spcPts val="0"/>
              </a:spcBef>
              <a:spcAft>
                <a:spcPts val="1200"/>
              </a:spcAft>
              <a:buNone/>
            </a:pPr>
            <a:r>
              <a:rPr lang="it-IT" sz="2400" dirty="0"/>
              <a:t>Riteniamo il CIPA un organismo molto importante per il coordinamento e la programmazione integrata delle politiche nazionali in favore delle persone anziane, in quanto in questo modo si affrontano a 360 gradi le tematiche relative alla terza età, con un approccio strategico delle azioni da intraprendere, salvaguardando al contempo le competenze dei vari Ministeri.</a:t>
            </a:r>
          </a:p>
          <a:p>
            <a:pPr marL="0" indent="0" algn="just">
              <a:spcBef>
                <a:spcPts val="0"/>
              </a:spcBef>
              <a:spcAft>
                <a:spcPts val="1200"/>
              </a:spcAft>
              <a:buNone/>
            </a:pPr>
            <a:r>
              <a:rPr lang="it-IT" sz="2400" dirty="0"/>
              <a:t>Riteniamo che il coinvolgimento delle parti sociali nella definizione delle politiche in favore delle persone anziane debba essere sostanziale e non formale facendo in modo di non limitarlo alla mera informazione o ascolto, seppur momenti importanti, inserendo espressamente il principio della partecipazione nei Decreti attuativi.</a:t>
            </a:r>
            <a:endParaRPr lang="it-IT" sz="2400" b="1" dirty="0"/>
          </a:p>
        </p:txBody>
      </p:sp>
    </p:spTree>
    <p:extLst>
      <p:ext uri="{BB962C8B-B14F-4D97-AF65-F5344CB8AC3E}">
        <p14:creationId xmlns:p14="http://schemas.microsoft.com/office/powerpoint/2010/main" val="2812978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6" y="1010194"/>
            <a:ext cx="11521440" cy="5582195"/>
          </a:xfrm>
        </p:spPr>
        <p:txBody>
          <a:bodyPr>
            <a:normAutofit lnSpcReduction="10000"/>
          </a:bodyPr>
          <a:lstStyle/>
          <a:p>
            <a:pPr marL="0" indent="0" algn="ctr">
              <a:spcBef>
                <a:spcPts val="0"/>
              </a:spcBef>
              <a:buNone/>
            </a:pPr>
            <a:r>
              <a:rPr lang="it-IT" sz="3200" b="1" dirty="0">
                <a:solidFill>
                  <a:srgbClr val="FFC000"/>
                </a:solidFill>
              </a:rPr>
              <a:t>MISURE PER LA PREVENZIONE DELLA FRAGILITA’ E LA </a:t>
            </a:r>
          </a:p>
          <a:p>
            <a:pPr marL="0" indent="0" algn="ctr">
              <a:spcBef>
                <a:spcPts val="0"/>
              </a:spcBef>
              <a:spcAft>
                <a:spcPts val="2400"/>
              </a:spcAft>
              <a:buNone/>
            </a:pPr>
            <a:r>
              <a:rPr lang="it-IT" sz="3200" b="1" dirty="0">
                <a:solidFill>
                  <a:srgbClr val="FFC000"/>
                </a:solidFill>
              </a:rPr>
              <a:t>PROMOZIONE DELLA SALUTE DELLE PERSONE (ARTICOLO 4)</a:t>
            </a:r>
          </a:p>
          <a:p>
            <a:pPr marL="0" indent="0" algn="just">
              <a:spcBef>
                <a:spcPts val="0"/>
              </a:spcBef>
              <a:spcAft>
                <a:spcPts val="1200"/>
              </a:spcAft>
              <a:buNone/>
            </a:pPr>
            <a:r>
              <a:rPr lang="it-IT" sz="2100" dirty="0"/>
              <a:t>Si indicano le misure per la prevenzione della fragilità e la promozione della salute delle persone anziane attraverso campagne istituzionali di comunicazione e sensibilizzazione del Ministero della salute in coerenza con il Piano nazionale della prevenzione (PNP), il Piano nazionale di promozione vaccinale (PNPV), il Piano nazionale per l'invecchiamento attivo, l'inclusione sociale e la prevenzione delle fragilità nella popolazione anziana, nonché con il Piano nazionale per l'assistenza e la cura della fragilità e della non autosufficienza nella popolazione anziana. </a:t>
            </a:r>
          </a:p>
          <a:p>
            <a:pPr marL="0" indent="0" algn="just">
              <a:spcBef>
                <a:spcPts val="0"/>
              </a:spcBef>
              <a:spcAft>
                <a:spcPts val="1200"/>
              </a:spcAft>
              <a:buNone/>
            </a:pPr>
            <a:r>
              <a:rPr lang="it-IT" sz="2100" dirty="0"/>
              <a:t>Sono previste linee di indirizzo nazionali per la promozione dell’accessibilità delle persone anziane ai servizi e alle risorse del territorio, sulla base delle quali, a livello regionale e locale, sono adottati appositi Piani d’azione mediante i quali si promuove l’accessibilità universale delle persone anziane alla corretta fruizione dei servizi sociali e sanitari, degli spazi urbani, dell’ambiente naturale e delle iniziative e dei servizi ricreativi, commerciali e culturali.</a:t>
            </a:r>
          </a:p>
          <a:p>
            <a:pPr marL="0" indent="0" algn="just">
              <a:spcBef>
                <a:spcPts val="0"/>
              </a:spcBef>
              <a:spcAft>
                <a:spcPts val="1200"/>
              </a:spcAft>
              <a:buNone/>
            </a:pPr>
            <a:endParaRPr lang="it-IT" b="1" dirty="0"/>
          </a:p>
          <a:p>
            <a:pPr marL="0" indent="0" algn="just">
              <a:spcBef>
                <a:spcPts val="0"/>
              </a:spcBef>
              <a:buNone/>
            </a:pPr>
            <a:endParaRPr lang="it-IT" b="1" dirty="0"/>
          </a:p>
        </p:txBody>
      </p:sp>
      <p:sp>
        <p:nvSpPr>
          <p:cNvPr id="2" name="Rettangolo 1">
            <a:extLst>
              <a:ext uri="{FF2B5EF4-FFF2-40B4-BE49-F238E27FC236}">
                <a16:creationId xmlns:a16="http://schemas.microsoft.com/office/drawing/2014/main" id="{A8CC9955-F21B-E2D2-26D1-7EBC0C538509}"/>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3FD813-F7E9-4A5C-A044-7777B2DCE6D9}" type="slidenum">
              <a:rPr lang="it-IT" sz="2800" b="1" cap="none" spc="0" smtClean="0">
                <a:ln/>
                <a:solidFill>
                  <a:schemeClr val="accent4">
                    <a:lumMod val="50000"/>
                  </a:schemeClr>
                </a:solidFill>
                <a:effectLst/>
              </a:rPr>
              <a:t>9</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3574230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57051" y="1140823"/>
            <a:ext cx="11504023" cy="5364480"/>
          </a:xfrm>
        </p:spPr>
        <p:txBody>
          <a:bodyPr>
            <a:normAutofit lnSpcReduction="10000"/>
          </a:bodyPr>
          <a:lstStyle/>
          <a:p>
            <a:pPr marL="0" indent="0" algn="ctr">
              <a:spcBef>
                <a:spcPts val="0"/>
              </a:spcBef>
              <a:buNone/>
            </a:pPr>
            <a:r>
              <a:rPr lang="it-IT" sz="3200" b="1" dirty="0">
                <a:solidFill>
                  <a:srgbClr val="FFC000"/>
                </a:solidFill>
              </a:rPr>
              <a:t>MISURE PER LA PROMOZIONE DELLA SALUTE E DELL’INVECCHIAMENTO ATTIVO DELLE PERSONE </a:t>
            </a:r>
          </a:p>
          <a:p>
            <a:pPr marL="0" indent="0" algn="ctr">
              <a:spcBef>
                <a:spcPts val="0"/>
              </a:spcBef>
              <a:spcAft>
                <a:spcPts val="2400"/>
              </a:spcAft>
              <a:buNone/>
            </a:pPr>
            <a:r>
              <a:rPr lang="it-IT" sz="3200" b="1" dirty="0">
                <a:solidFill>
                  <a:srgbClr val="FFC000"/>
                </a:solidFill>
              </a:rPr>
              <a:t>ANZIANE DA ATTUARE NEI LUOGHI DI LAVORO (ART. 5)</a:t>
            </a:r>
          </a:p>
          <a:p>
            <a:pPr marL="0" indent="0" algn="just">
              <a:spcBef>
                <a:spcPts val="0"/>
              </a:spcBef>
              <a:spcAft>
                <a:spcPts val="1200"/>
              </a:spcAft>
              <a:buNone/>
            </a:pPr>
            <a:r>
              <a:rPr lang="it-IT" sz="2400" dirty="0"/>
              <a:t>Nei luoghi di lavoro, la promozione della salute, la cultura della prevenzione e l’invecchiamento sano e attivo della popolazione anziana sono garantiti dal datore di lavoro attraverso gli obblighi di valutazione dei fattori di rischio e di sorveglianza sanitaria previsti dal DLGS 81/2008 (Testo unico sulla sicurezza).</a:t>
            </a:r>
          </a:p>
          <a:p>
            <a:pPr marL="0" indent="0" algn="just">
              <a:spcBef>
                <a:spcPts val="0"/>
              </a:spcBef>
              <a:spcAft>
                <a:spcPts val="1200"/>
              </a:spcAft>
              <a:buNone/>
            </a:pPr>
            <a:r>
              <a:rPr lang="it-IT" sz="2400" dirty="0"/>
              <a:t>Il datore di lavoro adotta ogni iniziativa diretta a favorire le persone anziane nello svolgimento, anche parziale, della prestazione lavorativa in modalità agile, nel rispetto della disciplina prevista dai contratti collettivi nazionali di settore vigenti.</a:t>
            </a:r>
          </a:p>
          <a:p>
            <a:pPr marL="0" indent="0" algn="ctr">
              <a:spcBef>
                <a:spcPts val="0"/>
              </a:spcBef>
              <a:spcAft>
                <a:spcPts val="1200"/>
              </a:spcAft>
              <a:buNone/>
            </a:pPr>
            <a:endParaRPr lang="it-IT" b="1" dirty="0"/>
          </a:p>
          <a:p>
            <a:pPr marL="0" indent="0" algn="just">
              <a:spcBef>
                <a:spcPts val="0"/>
              </a:spcBef>
              <a:spcAft>
                <a:spcPts val="1200"/>
              </a:spcAft>
              <a:buNone/>
            </a:pPr>
            <a:endParaRPr lang="it-IT" b="1" dirty="0"/>
          </a:p>
          <a:p>
            <a:pPr marL="0" indent="0" algn="just">
              <a:spcBef>
                <a:spcPts val="0"/>
              </a:spcBef>
              <a:spcAft>
                <a:spcPts val="1200"/>
              </a:spcAft>
              <a:buNone/>
            </a:pPr>
            <a:endParaRPr lang="it-IT" b="1" dirty="0"/>
          </a:p>
        </p:txBody>
      </p:sp>
      <p:sp>
        <p:nvSpPr>
          <p:cNvPr id="2" name="Rettangolo 1">
            <a:extLst>
              <a:ext uri="{FF2B5EF4-FFF2-40B4-BE49-F238E27FC236}">
                <a16:creationId xmlns:a16="http://schemas.microsoft.com/office/drawing/2014/main" id="{4C90D2D7-788F-7C12-791A-00B840EB0292}"/>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endParaRPr lang="it-IT" sz="2800" b="1" cap="none" spc="0" dirty="0">
              <a:ln/>
              <a:solidFill>
                <a:schemeClr val="accent4">
                  <a:lumMod val="50000"/>
                </a:schemeClr>
              </a:solidFill>
              <a:effectLst/>
            </a:endParaRPr>
          </a:p>
        </p:txBody>
      </p:sp>
      <p:sp>
        <p:nvSpPr>
          <p:cNvPr id="4" name="Rettangolo 3">
            <a:extLst>
              <a:ext uri="{FF2B5EF4-FFF2-40B4-BE49-F238E27FC236}">
                <a16:creationId xmlns:a16="http://schemas.microsoft.com/office/drawing/2014/main" id="{A5B58CF3-DA29-ADB2-464F-BCDAD5A8086C}"/>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10</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768509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6" y="931816"/>
            <a:ext cx="11521440" cy="5773784"/>
          </a:xfrm>
        </p:spPr>
        <p:txBody>
          <a:bodyPr anchor="ctr">
            <a:normAutofit fontScale="92500"/>
          </a:bodyPr>
          <a:lstStyle/>
          <a:p>
            <a:pPr marL="0" indent="0" algn="ctr">
              <a:spcBef>
                <a:spcPts val="0"/>
              </a:spcBef>
              <a:buNone/>
            </a:pPr>
            <a:r>
              <a:rPr lang="it-IT" sz="3200" b="1" dirty="0">
                <a:solidFill>
                  <a:srgbClr val="FFC000"/>
                </a:solidFill>
              </a:rPr>
              <a:t>MISURE PER FAVORIRE L’INVECCHIAMENTO ATTIVO MEDIANTE LA PROMOZIONE DELL’IMPEGNO DELLE PERSONE ANZIANE IN ATTIVITA’ DI UTILITA’ SOCIALE E DI VOLONTARIATO (ART. 6)</a:t>
            </a:r>
          </a:p>
          <a:p>
            <a:pPr marL="0" indent="0" algn="ctr">
              <a:spcBef>
                <a:spcPts val="0"/>
              </a:spcBef>
              <a:buNone/>
            </a:pPr>
            <a:endParaRPr lang="it-IT" b="1" dirty="0"/>
          </a:p>
          <a:p>
            <a:pPr marL="0" indent="0" algn="just">
              <a:spcBef>
                <a:spcPts val="0"/>
              </a:spcBef>
              <a:spcAft>
                <a:spcPts val="1200"/>
              </a:spcAft>
              <a:buNone/>
            </a:pPr>
            <a:r>
              <a:rPr lang="it-IT" sz="2200" dirty="0"/>
              <a:t>Si introducono misure specifiche volte a favorire l’invecchiamento attivo, mediante la promozione dell’impegno delle persone anziane in attività di utilità sociale e di volontariato, nonché attraverso misure volte a favorire lo scambio intergenerazionale, in coerenza con il Piano nazionale per l’invecchiamento attivo, l’inclusione sociale e la prevenzione delle fragilità nella popolazione anziana, adottato dal CIPA.</a:t>
            </a:r>
          </a:p>
          <a:p>
            <a:pPr marL="0" indent="0" algn="just">
              <a:spcBef>
                <a:spcPts val="0"/>
              </a:spcBef>
              <a:buNone/>
            </a:pPr>
            <a:r>
              <a:rPr lang="it-IT" sz="2200" dirty="0"/>
              <a:t>In particolare:</a:t>
            </a:r>
          </a:p>
          <a:p>
            <a:pPr marL="358775" indent="-358775" algn="just">
              <a:spcBef>
                <a:spcPts val="0"/>
              </a:spcBef>
              <a:spcAft>
                <a:spcPts val="1200"/>
              </a:spcAft>
              <a:buClr>
                <a:srgbClr val="FFC000"/>
              </a:buClr>
              <a:buSzPct val="104000"/>
              <a:buFont typeface="Century Gothic" panose="020B0502020202020204" pitchFamily="34" charset="0"/>
              <a:buChar char="►"/>
            </a:pPr>
            <a:r>
              <a:rPr lang="it-IT" sz="2200" dirty="0"/>
              <a:t>la realizzazione di periodiche campagne istituzionali di comunicazione e sensibilizzazione in materia di invecchiamento attivo, volte ad agevolare lo scambio intergenerazionale, promuovere l’autonomia e l’inclusione sociale  delle persone anziane e valorizzare il loro contributo anche nelle attività dei centri con funzioni socioeducative e ricreative a sostegno dei giovani, favorendo la conciliazione dei tempi di vita e di lavoro delle famiglie;</a:t>
            </a:r>
          </a:p>
        </p:txBody>
      </p:sp>
      <p:sp>
        <p:nvSpPr>
          <p:cNvPr id="2" name="Rettangolo 1">
            <a:extLst>
              <a:ext uri="{FF2B5EF4-FFF2-40B4-BE49-F238E27FC236}">
                <a16:creationId xmlns:a16="http://schemas.microsoft.com/office/drawing/2014/main" id="{BA1B7B6B-3277-06E7-A13F-30386F44231E}"/>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492B720F-4729-4288-BEEC-81849A9DEA14}" type="slidenum">
              <a:rPr lang="it-IT" sz="2800" b="1" cap="none" spc="0" smtClean="0">
                <a:ln/>
                <a:solidFill>
                  <a:schemeClr val="accent4">
                    <a:lumMod val="50000"/>
                  </a:schemeClr>
                </a:solidFill>
                <a:effectLst/>
              </a:rPr>
              <a:t>11</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804449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9634" y="1306285"/>
            <a:ext cx="11521440" cy="5529943"/>
          </a:xfrm>
        </p:spPr>
        <p:txBody>
          <a:bodyPr>
            <a:noAutofit/>
          </a:bodyPr>
          <a:lstStyle/>
          <a:p>
            <a:pPr algn="just">
              <a:spcBef>
                <a:spcPts val="0"/>
              </a:spcBef>
              <a:spcAft>
                <a:spcPts val="1200"/>
              </a:spcAft>
              <a:buClr>
                <a:srgbClr val="FFC000"/>
              </a:buClr>
              <a:buSzPct val="104000"/>
              <a:buFont typeface="Century Gothic" panose="020B0502020202020204" pitchFamily="34" charset="0"/>
              <a:buChar char="►"/>
            </a:pPr>
            <a:r>
              <a:rPr lang="it-IT" sz="2200" dirty="0"/>
              <a:t>la promozione di azioni e iniziative di carattere formativo e informativo tese a contrastare la discriminazione in base all’età;</a:t>
            </a:r>
          </a:p>
          <a:p>
            <a:pPr algn="just">
              <a:spcBef>
                <a:spcPts val="0"/>
              </a:spcBef>
              <a:spcAft>
                <a:spcPts val="1200"/>
              </a:spcAft>
              <a:buClr>
                <a:srgbClr val="FFC000"/>
              </a:buClr>
              <a:buSzPct val="104000"/>
              <a:buFont typeface="Century Gothic" panose="020B0502020202020204" pitchFamily="34" charset="0"/>
              <a:buChar char="►"/>
            </a:pPr>
            <a:r>
              <a:rPr lang="it-IT" sz="2200" dirty="0"/>
              <a:t>la promozione, di azioni volte a favorire lo scambio intergenerazionale, attraverso iniziative tese a riconoscere il ruolo che le persone anziane possono avere per le giovani generazioni in quanto risorse per la comunità di riferimento e depositarie del patrimonio storico e culturale, dei saperi, con particolare riferimento agli antichi mestieri, specie nei settori dell’artigianato, dell’enogastronomia e delle eccellenze dei prodotti italiani;</a:t>
            </a:r>
          </a:p>
          <a:p>
            <a:pPr algn="just">
              <a:spcBef>
                <a:spcPts val="0"/>
              </a:spcBef>
              <a:spcAft>
                <a:spcPts val="1200"/>
              </a:spcAft>
              <a:buClr>
                <a:srgbClr val="FFC000"/>
              </a:buClr>
              <a:buSzPct val="104000"/>
              <a:buFont typeface="Century Gothic" panose="020B0502020202020204" pitchFamily="34" charset="0"/>
              <a:buChar char="►"/>
            </a:pPr>
            <a:r>
              <a:rPr lang="it-IT" sz="2200" dirty="0"/>
              <a:t>la facoltà per le istituzioni scolastiche di inserire, nel piano triennale dell’offerta formativa iniziative volte a promuovere la solidarietà tra le generazioni, anche in rete con altre istituzioni scolastiche e attuate in collaborazione con centri di promozione sociale, organizzazioni di volontariato, enti locali, nonché con i soggetti del terzo settore operanti nella promozione dell’impegno degli anziani in attività di utilità sociale;</a:t>
            </a:r>
          </a:p>
        </p:txBody>
      </p:sp>
      <p:sp>
        <p:nvSpPr>
          <p:cNvPr id="2" name="Rettangolo 1">
            <a:extLst>
              <a:ext uri="{FF2B5EF4-FFF2-40B4-BE49-F238E27FC236}">
                <a16:creationId xmlns:a16="http://schemas.microsoft.com/office/drawing/2014/main" id="{DBF7D31B-B1BF-FD9D-CADB-CB59C7687590}"/>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12</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191478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5" y="992776"/>
            <a:ext cx="11547565" cy="5564777"/>
          </a:xfrm>
        </p:spPr>
        <p:txBody>
          <a:bodyPr anchor="ctr">
            <a:normAutofit/>
          </a:bodyPr>
          <a:lstStyle/>
          <a:p>
            <a:pPr marL="0" indent="0" algn="just">
              <a:spcBef>
                <a:spcPts val="0"/>
              </a:spcBef>
              <a:spcAft>
                <a:spcPts val="1200"/>
              </a:spcAft>
              <a:buNone/>
            </a:pPr>
            <a:r>
              <a:rPr lang="it-IT" sz="2400" dirty="0"/>
              <a:t>Inoltre le Regioni e gli Enti Locali possono promuovere, nei limiti delle risorse umane e finanziarie disponibili a legislazione vigente, iniziative per favorire l’invecchiamento attivo, fra le quali:</a:t>
            </a:r>
          </a:p>
          <a:p>
            <a:pPr algn="just">
              <a:spcBef>
                <a:spcPts val="0"/>
              </a:spcBef>
              <a:spcAft>
                <a:spcPts val="1200"/>
              </a:spcAft>
              <a:buClr>
                <a:srgbClr val="FFC000"/>
              </a:buClr>
              <a:buSzPct val="104000"/>
              <a:buFont typeface="Century Gothic" panose="020B0502020202020204" pitchFamily="34" charset="0"/>
              <a:buChar char="►"/>
            </a:pPr>
            <a:r>
              <a:rPr lang="it-IT" sz="2400" dirty="0"/>
              <a:t>interventi di agricoltura sociale, di cura di orti sociali urbani e di creazione e manutenzione dei giardini, anche con la partecipazione di bambini e bambine, ragazze e ragazzi;</a:t>
            </a:r>
          </a:p>
          <a:p>
            <a:pPr algn="just">
              <a:spcBef>
                <a:spcPts val="0"/>
              </a:spcBef>
              <a:spcAft>
                <a:spcPts val="1200"/>
              </a:spcAft>
              <a:buClr>
                <a:srgbClr val="FFC000"/>
              </a:buClr>
              <a:buSzPct val="104000"/>
              <a:buFont typeface="Century Gothic" panose="020B0502020202020204" pitchFamily="34" charset="0"/>
              <a:buChar char="►"/>
            </a:pPr>
            <a:r>
              <a:rPr lang="it-IT" sz="2400" dirty="0"/>
              <a:t>attività condotte a favore delle persone anziane da parte di istituti di formazione favorendo l’attività di testimonianza e di insegnamento da parte di persone collocate in quiescenza;</a:t>
            </a:r>
          </a:p>
        </p:txBody>
      </p:sp>
      <p:sp>
        <p:nvSpPr>
          <p:cNvPr id="2" name="Rettangolo 1">
            <a:extLst>
              <a:ext uri="{FF2B5EF4-FFF2-40B4-BE49-F238E27FC236}">
                <a16:creationId xmlns:a16="http://schemas.microsoft.com/office/drawing/2014/main" id="{9587C131-C339-D1C4-BF70-D77A08C90DE5}"/>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13</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041085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9634" y="2281645"/>
            <a:ext cx="11521440" cy="4232365"/>
          </a:xfrm>
        </p:spPr>
        <p:txBody>
          <a:bodyPr>
            <a:normAutofit/>
          </a:bodyPr>
          <a:lstStyle/>
          <a:p>
            <a:pPr algn="just">
              <a:spcBef>
                <a:spcPts val="0"/>
              </a:spcBef>
              <a:spcAft>
                <a:spcPts val="1200"/>
              </a:spcAft>
              <a:buClr>
                <a:srgbClr val="FFC000"/>
              </a:buClr>
              <a:buSzPct val="104000"/>
              <a:buFont typeface="Century Gothic" panose="020B0502020202020204" pitchFamily="34" charset="0"/>
              <a:buChar char="►"/>
            </a:pPr>
            <a:r>
              <a:rPr lang="it-IT" sz="2400" dirty="0"/>
              <a:t> il sostegno a spazi e a luoghi di incontro, di socializzazione e di partecipazione, valorizzando anche il ruolo dei centri per la famiglia; </a:t>
            </a:r>
          </a:p>
          <a:p>
            <a:pPr algn="just">
              <a:spcBef>
                <a:spcPts val="0"/>
              </a:spcBef>
              <a:spcAft>
                <a:spcPts val="1200"/>
              </a:spcAft>
              <a:buClr>
                <a:srgbClr val="FFC000"/>
              </a:buClr>
              <a:buSzPct val="104000"/>
              <a:buFont typeface="Century Gothic" panose="020B0502020202020204" pitchFamily="34" charset="0"/>
              <a:buChar char="►"/>
            </a:pPr>
            <a:r>
              <a:rPr lang="it-IT" sz="2400" dirty="0"/>
              <a:t>azioni volte a promuovere l’educazione finanziaria delle persone anziane, anche al fine di evitare truffe ai loro danni;</a:t>
            </a:r>
          </a:p>
          <a:p>
            <a:pPr algn="just">
              <a:spcBef>
                <a:spcPts val="0"/>
              </a:spcBef>
              <a:spcAft>
                <a:spcPts val="1200"/>
              </a:spcAft>
              <a:buClr>
                <a:srgbClr val="FFC000"/>
              </a:buClr>
              <a:buSzPct val="104000"/>
              <a:buFont typeface="Century Gothic" panose="020B0502020202020204" pitchFamily="34" charset="0"/>
              <a:buChar char="►"/>
            </a:pPr>
            <a:r>
              <a:rPr lang="it-IT" sz="2400" dirty="0"/>
              <a:t>iniziative volte all’accrescimento della consapevolezza circa i corretti stili di vita e finalizzate al mantenimento di buone condizioni di salute, in collaborazione con la rete dei medici di medicina generale.</a:t>
            </a:r>
          </a:p>
        </p:txBody>
      </p:sp>
      <p:sp>
        <p:nvSpPr>
          <p:cNvPr id="2" name="Rettangolo 1">
            <a:extLst>
              <a:ext uri="{FF2B5EF4-FFF2-40B4-BE49-F238E27FC236}">
                <a16:creationId xmlns:a16="http://schemas.microsoft.com/office/drawing/2014/main" id="{56172D01-2BB2-0279-08FB-DBE8ADFAFABC}"/>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14</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871376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A0F449DE-70B0-69D6-E9B8-E97384A4FD35}"/>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15</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F19CF5FD-F2EE-D4D9-C393-83FA438562C9}"/>
              </a:ext>
            </a:extLst>
          </p:cNvPr>
          <p:cNvSpPr txBox="1">
            <a:spLocks/>
          </p:cNvSpPr>
          <p:nvPr/>
        </p:nvSpPr>
        <p:spPr>
          <a:xfrm>
            <a:off x="1231235" y="1198370"/>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1200"/>
              </a:spcAft>
              <a:buNone/>
            </a:pPr>
            <a:r>
              <a:rPr lang="it-IT" sz="4800" b="1" dirty="0">
                <a:solidFill>
                  <a:schemeClr val="accent5"/>
                </a:solidFill>
              </a:rPr>
              <a:t>CONSIDERAZIONI UILP</a:t>
            </a:r>
          </a:p>
          <a:p>
            <a:pPr marL="0" indent="0" algn="just">
              <a:spcBef>
                <a:spcPts val="0"/>
              </a:spcBef>
              <a:spcAft>
                <a:spcPts val="1200"/>
              </a:spcAft>
              <a:buNone/>
            </a:pPr>
            <a:r>
              <a:rPr lang="it-IT" sz="2400" dirty="0"/>
              <a:t>L’invecchiamento attivo è un tema che riguarda tutta la popolazione e non solo quella anziana. </a:t>
            </a:r>
          </a:p>
          <a:p>
            <a:pPr marL="0" indent="0" algn="just">
              <a:spcBef>
                <a:spcPts val="0"/>
              </a:spcBef>
              <a:spcAft>
                <a:spcPts val="1200"/>
              </a:spcAft>
              <a:buNone/>
            </a:pPr>
            <a:r>
              <a:rPr lang="it-IT" sz="2400" dirty="0"/>
              <a:t>Affrontare il tema dell’invecchiamento attivo significa discutere dei temi in campo lavorativo e previdenziale, nel settore dei servizi sociosanitari ed in quello della salute. </a:t>
            </a:r>
          </a:p>
          <a:p>
            <a:pPr marL="0" indent="0" algn="just">
              <a:spcBef>
                <a:spcPts val="0"/>
              </a:spcBef>
              <a:spcAft>
                <a:spcPts val="1200"/>
              </a:spcAft>
              <a:buNone/>
            </a:pPr>
            <a:r>
              <a:rPr lang="it-IT" sz="2400" dirty="0"/>
              <a:t>Tra l’altro quando si affrontano le misure per la promozione della salute e dell’invecchiamento attivo delle persone anziane da attuare nei luoghi di lavoro, si fa riferimento soltanto ai datori di lavoro e non anche al sindacato e ai rappresentanti dei lavoratori per la sicurezza (RLS) e ai rappresentanti dei lavoratori per la sicurezza territoriale (RLST).</a:t>
            </a:r>
            <a:endParaRPr lang="it-IT" sz="2400" b="1" dirty="0"/>
          </a:p>
        </p:txBody>
      </p:sp>
    </p:spTree>
    <p:extLst>
      <p:ext uri="{BB962C8B-B14F-4D97-AF65-F5344CB8AC3E}">
        <p14:creationId xmlns:p14="http://schemas.microsoft.com/office/powerpoint/2010/main" val="3939139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5" y="992776"/>
            <a:ext cx="11538857" cy="5564777"/>
          </a:xfrm>
        </p:spPr>
        <p:txBody>
          <a:bodyPr anchor="ctr">
            <a:normAutofit/>
          </a:bodyPr>
          <a:lstStyle/>
          <a:p>
            <a:pPr marL="0" indent="0" algn="ctr">
              <a:spcBef>
                <a:spcPts val="0"/>
              </a:spcBef>
              <a:buNone/>
            </a:pPr>
            <a:r>
              <a:rPr lang="it-IT" sz="3200" b="1" dirty="0">
                <a:solidFill>
                  <a:srgbClr val="FFC000"/>
                </a:solidFill>
              </a:rPr>
              <a:t>PROMOZIONE DELLA MOBILITÀ DELLE PERSONE ANZIANE (ARTICOLO 7)</a:t>
            </a:r>
          </a:p>
          <a:p>
            <a:pPr marL="0" indent="0" algn="ctr">
              <a:spcBef>
                <a:spcPts val="0"/>
              </a:spcBef>
              <a:buNone/>
            </a:pPr>
            <a:endParaRPr lang="it-IT" b="1" dirty="0"/>
          </a:p>
          <a:p>
            <a:pPr marL="0" indent="0" algn="just">
              <a:spcBef>
                <a:spcPts val="0"/>
              </a:spcBef>
              <a:buNone/>
            </a:pPr>
            <a:r>
              <a:rPr lang="it-IT" sz="2400" dirty="0"/>
              <a:t>Con decreto del Ministro delle Infrastrutture e dei trasporti, di concerto con il Ministro dell’Economia e delle finanze sono individuati livelli di servizio funzionali all’adeguamento dei servizi di trasporto pubblico locale alle esigenze di mobilità delle persone anziane nei contesti urbani ed extraurbani.</a:t>
            </a:r>
          </a:p>
          <a:p>
            <a:pPr marL="0" indent="0" algn="just">
              <a:spcBef>
                <a:spcPts val="0"/>
              </a:spcBef>
              <a:buNone/>
            </a:pPr>
            <a:endParaRPr lang="it-IT" sz="2400" dirty="0"/>
          </a:p>
          <a:p>
            <a:pPr marL="0" indent="0" algn="just">
              <a:spcBef>
                <a:spcPts val="0"/>
              </a:spcBef>
              <a:buNone/>
            </a:pPr>
            <a:r>
              <a:rPr lang="it-IT" sz="2400" dirty="0"/>
              <a:t>I livelli di servizio sono definiti previa ricognizione dei servizi di mobilità attivati dalle competenti amministrazioni territoriali a supporto della mobilità delle persone anziane.</a:t>
            </a:r>
            <a:endParaRPr lang="it-IT" dirty="0"/>
          </a:p>
        </p:txBody>
      </p:sp>
      <p:sp>
        <p:nvSpPr>
          <p:cNvPr id="2" name="Rettangolo 1">
            <a:extLst>
              <a:ext uri="{FF2B5EF4-FFF2-40B4-BE49-F238E27FC236}">
                <a16:creationId xmlns:a16="http://schemas.microsoft.com/office/drawing/2014/main" id="{8E9926C8-C95F-B262-C7C7-3E08CE77EAC8}"/>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16</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511970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291CA101-5B97-F0E4-AF3B-8FA2514752B9}"/>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17</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BEC6BAF7-FE5C-045C-51A7-BCDCCFD406BC}"/>
              </a:ext>
            </a:extLst>
          </p:cNvPr>
          <p:cNvSpPr txBox="1">
            <a:spLocks/>
          </p:cNvSpPr>
          <p:nvPr/>
        </p:nvSpPr>
        <p:spPr>
          <a:xfrm>
            <a:off x="1057063" y="1254037"/>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1200"/>
              </a:spcAft>
              <a:buNone/>
            </a:pPr>
            <a:r>
              <a:rPr lang="it-IT" sz="4400" b="1" dirty="0">
                <a:solidFill>
                  <a:schemeClr val="accent5"/>
                </a:solidFill>
              </a:rPr>
              <a:t>CONSIDERAZIONI UILP</a:t>
            </a:r>
          </a:p>
          <a:p>
            <a:pPr marL="0" indent="0" algn="just">
              <a:spcBef>
                <a:spcPts val="0"/>
              </a:spcBef>
              <a:spcAft>
                <a:spcPts val="1200"/>
              </a:spcAft>
              <a:buNone/>
            </a:pPr>
            <a:r>
              <a:rPr lang="it-IT" sz="2400" dirty="0"/>
              <a:t>Si rinvia ad un Decreto la definizione dei livelli di servizio funzionali all’adeguamento dei servizi di trasporto pubblico locale alle esigenze di mobilità delle persone anziane.</a:t>
            </a:r>
          </a:p>
          <a:p>
            <a:pPr marL="0" indent="0" algn="just">
              <a:spcBef>
                <a:spcPts val="0"/>
              </a:spcBef>
              <a:spcAft>
                <a:spcPts val="1200"/>
              </a:spcAft>
              <a:buNone/>
            </a:pPr>
            <a:r>
              <a:rPr lang="it-IT" sz="2400" dirty="0"/>
              <a:t>Per noi è molto importante il confronto con le parti sociali perché la mobilità delle persone, soprattutto quelle anziane è fondamentale anche per evitare fenomeni di isolamento o autoisolamento.  </a:t>
            </a:r>
          </a:p>
          <a:p>
            <a:pPr marL="0" indent="0" algn="just">
              <a:spcBef>
                <a:spcPts val="0"/>
              </a:spcBef>
              <a:spcAft>
                <a:spcPts val="1200"/>
              </a:spcAft>
              <a:buNone/>
            </a:pPr>
            <a:r>
              <a:rPr lang="it-IT" sz="2400" dirty="0"/>
              <a:t>Inoltre, la mobilità  è un tema che deve essere affrontato con un approccio strategico integrato: dalla sicurezza stradale all’innovazione urbana, dalla mobilità sostenibile all’inclusione sociale. </a:t>
            </a:r>
          </a:p>
          <a:p>
            <a:pPr marL="0" indent="0" algn="just">
              <a:spcBef>
                <a:spcPts val="0"/>
              </a:spcBef>
              <a:spcAft>
                <a:spcPts val="1200"/>
              </a:spcAft>
              <a:buNone/>
            </a:pPr>
            <a:r>
              <a:rPr lang="it-IT" sz="2400" dirty="0"/>
              <a:t>Vanno previsti maggiori fondi per la </a:t>
            </a:r>
            <a:r>
              <a:rPr lang="it-IT" sz="2400" dirty="0" err="1"/>
              <a:t>ciclomobilità</a:t>
            </a:r>
            <a:r>
              <a:rPr lang="it-IT" sz="2400" dirty="0"/>
              <a:t> e il trasporto pubblico locale.</a:t>
            </a:r>
          </a:p>
        </p:txBody>
      </p:sp>
    </p:spTree>
    <p:extLst>
      <p:ext uri="{BB962C8B-B14F-4D97-AF65-F5344CB8AC3E}">
        <p14:creationId xmlns:p14="http://schemas.microsoft.com/office/powerpoint/2010/main" val="2571783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9634" y="949234"/>
            <a:ext cx="11512732" cy="5582195"/>
          </a:xfrm>
        </p:spPr>
        <p:txBody>
          <a:bodyPr anchor="ctr">
            <a:normAutofit fontScale="92500"/>
          </a:bodyPr>
          <a:lstStyle/>
          <a:p>
            <a:pPr marL="0" indent="0" algn="ctr">
              <a:spcBef>
                <a:spcPts val="0"/>
              </a:spcBef>
              <a:spcAft>
                <a:spcPts val="2400"/>
              </a:spcAft>
              <a:buNone/>
            </a:pPr>
            <a:r>
              <a:rPr lang="it-IT" sz="3200" b="1" dirty="0">
                <a:solidFill>
                  <a:srgbClr val="FFC000"/>
                </a:solidFill>
              </a:rPr>
              <a:t>MISURE VOLTE A FAVORIRE IL TURISMO DEL BENESSERE E IL TURISMO LENTO (ARTICOLO 8)</a:t>
            </a:r>
            <a:endParaRPr lang="it-IT" b="1" dirty="0"/>
          </a:p>
          <a:p>
            <a:pPr marL="0" indent="0" algn="just">
              <a:spcBef>
                <a:spcPts val="0"/>
              </a:spcBef>
              <a:spcAft>
                <a:spcPts val="1200"/>
              </a:spcAft>
              <a:buNone/>
            </a:pPr>
            <a:r>
              <a:rPr lang="it-IT" sz="2400" dirty="0"/>
              <a:t>Il Ministero del turismo, nell’ambito delle risorse finanziarie disponibili, promuove: </a:t>
            </a:r>
          </a:p>
          <a:p>
            <a:pPr algn="just">
              <a:spcBef>
                <a:spcPts val="0"/>
              </a:spcBef>
              <a:spcAft>
                <a:spcPts val="1200"/>
              </a:spcAft>
              <a:buClr>
                <a:srgbClr val="FFC000"/>
              </a:buClr>
              <a:buSzPct val="104000"/>
              <a:buFont typeface="Wingdings 3" panose="05040102010807070707" pitchFamily="18" charset="2"/>
              <a:buChar char=""/>
            </a:pPr>
            <a:r>
              <a:rPr lang="it-IT" sz="2400" dirty="0"/>
              <a:t>promuove la stipula di convenzioni su base nazionale tra i servizi residenziali e semiresidenziali socioassistenziali e le strutture ricettive, termali, balneari, agrituristiche e i parchi tematici, al fine di assicurare, a prezzi vantaggiosi, la fruizione delle mete turistiche alle persone anziane; </a:t>
            </a:r>
          </a:p>
          <a:p>
            <a:pPr algn="just">
              <a:spcBef>
                <a:spcPts val="0"/>
              </a:spcBef>
              <a:spcAft>
                <a:spcPts val="1200"/>
              </a:spcAft>
              <a:buClr>
                <a:srgbClr val="FFC000"/>
              </a:buClr>
              <a:buSzPct val="104000"/>
              <a:buFont typeface="Wingdings 3" panose="05040102010807070707" pitchFamily="18" charset="2"/>
              <a:buChar char=""/>
            </a:pPr>
            <a:r>
              <a:rPr lang="it-IT" sz="2400" dirty="0"/>
              <a:t>la realizzazione, a prezzi vantaggiosi, di soggiorni di lungo periodo nelle strutture ricettive situate in prossimità dei luoghi legati al turismo del benessere e alla cura della persona in favore di persone anziane;</a:t>
            </a:r>
          </a:p>
          <a:p>
            <a:pPr algn="just">
              <a:spcBef>
                <a:spcPts val="0"/>
              </a:spcBef>
              <a:spcAft>
                <a:spcPts val="1200"/>
              </a:spcAft>
              <a:buClr>
                <a:srgbClr val="FFC000"/>
              </a:buClr>
              <a:buSzPct val="104000"/>
              <a:buFont typeface="Wingdings 3" panose="05040102010807070707" pitchFamily="18" charset="2"/>
              <a:buChar char=""/>
            </a:pPr>
            <a:r>
              <a:rPr lang="it-IT" sz="2400" dirty="0"/>
              <a:t>convenzioni con organizzazioni di volontariato e associazioni di promozione sociale, programmi di «turismo intergenerazionale» che consentano la partecipazione di giovani che accompagnino le persone anziane;</a:t>
            </a:r>
          </a:p>
        </p:txBody>
      </p:sp>
      <p:sp>
        <p:nvSpPr>
          <p:cNvPr id="2" name="Rettangolo 1">
            <a:extLst>
              <a:ext uri="{FF2B5EF4-FFF2-40B4-BE49-F238E27FC236}">
                <a16:creationId xmlns:a16="http://schemas.microsoft.com/office/drawing/2014/main" id="{CC96BF81-4D80-58F2-4FF0-9C497B125205}"/>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18</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308464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5" y="1036319"/>
            <a:ext cx="11538857" cy="5503817"/>
          </a:xfrm>
        </p:spPr>
        <p:txBody>
          <a:bodyPr anchor="ctr">
            <a:normAutofit/>
          </a:bodyPr>
          <a:lstStyle/>
          <a:p>
            <a:pPr algn="just">
              <a:spcBef>
                <a:spcPts val="0"/>
              </a:spcBef>
              <a:spcAft>
                <a:spcPts val="1200"/>
              </a:spcAft>
              <a:buClr>
                <a:srgbClr val="FFC000"/>
              </a:buClr>
              <a:buSzPct val="104000"/>
            </a:pPr>
            <a:r>
              <a:rPr lang="it-IT" sz="2400" dirty="0"/>
              <a:t>iniziative volte a favorire la socializzazione tra persone anziane autosufficienti e non autosufficienti, anche mediante lo svolgimento di attività ricreative e di cicloturismo leggero; </a:t>
            </a:r>
          </a:p>
          <a:p>
            <a:pPr algn="just">
              <a:spcBef>
                <a:spcPts val="0"/>
              </a:spcBef>
              <a:spcAft>
                <a:spcPts val="1200"/>
              </a:spcAft>
              <a:buClr>
                <a:srgbClr val="FFC000"/>
              </a:buClr>
              <a:buSzPct val="104000"/>
            </a:pPr>
            <a:r>
              <a:rPr lang="it-IT" sz="2400" dirty="0"/>
              <a:t>l’adozione di programmi finalizzati all’abbattimento delle barriere architettoniche presso le strutture ricettive, termali e balneari, favorendone l’accessibilità e la fruizione;</a:t>
            </a:r>
          </a:p>
          <a:p>
            <a:pPr algn="just">
              <a:spcBef>
                <a:spcPts val="0"/>
              </a:spcBef>
              <a:buClr>
                <a:srgbClr val="FFC000"/>
              </a:buClr>
              <a:buSzPct val="104000"/>
            </a:pPr>
            <a:r>
              <a:rPr lang="it-IT" sz="2400" dirty="0"/>
              <a:t>l’adozione di misure atte a garantire l’accessibilità turistico-culturale negli istituti e nei luoghi della cultura delle persone anziane anche non autosufficienti.</a:t>
            </a:r>
          </a:p>
        </p:txBody>
      </p:sp>
      <p:sp>
        <p:nvSpPr>
          <p:cNvPr id="2" name="Rettangolo 1">
            <a:extLst>
              <a:ext uri="{FF2B5EF4-FFF2-40B4-BE49-F238E27FC236}">
                <a16:creationId xmlns:a16="http://schemas.microsoft.com/office/drawing/2014/main" id="{3CD1B74B-9B7A-7A36-4709-4BFDC9DBDE44}"/>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19</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606378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C342A702-8500-42B9-DFBE-DBC52FD119BE}"/>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20</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18D8F0CC-817E-B793-E0A4-8080EF568A13}"/>
              </a:ext>
            </a:extLst>
          </p:cNvPr>
          <p:cNvSpPr txBox="1">
            <a:spLocks/>
          </p:cNvSpPr>
          <p:nvPr/>
        </p:nvSpPr>
        <p:spPr>
          <a:xfrm>
            <a:off x="1057063" y="1079863"/>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1200"/>
              </a:spcAft>
              <a:buNone/>
            </a:pPr>
            <a:r>
              <a:rPr lang="it-IT" sz="4800" b="1" dirty="0">
                <a:solidFill>
                  <a:schemeClr val="accent5"/>
                </a:solidFill>
              </a:rPr>
              <a:t>CONSIDERAZIONI UILP</a:t>
            </a:r>
          </a:p>
          <a:p>
            <a:pPr marL="0" indent="0" algn="just">
              <a:spcBef>
                <a:spcPts val="0"/>
              </a:spcBef>
              <a:buNone/>
            </a:pPr>
            <a:r>
              <a:rPr lang="it-IT" sz="2400" dirty="0"/>
              <a:t>Sul turismo di benessere e il turismo lento vi sono solo  enunciazioni generiche rinviando la loro definizione ad ulteriori decreti interministeriali, mentre questo tema andrebbe affrontato con maggiore concretezza.</a:t>
            </a:r>
          </a:p>
          <a:p>
            <a:pPr marL="0" indent="0" algn="just">
              <a:spcBef>
                <a:spcPts val="0"/>
              </a:spcBef>
              <a:buNone/>
            </a:pPr>
            <a:endParaRPr lang="it-IT" sz="2400" dirty="0"/>
          </a:p>
          <a:p>
            <a:pPr marL="0" indent="0" algn="just">
              <a:spcBef>
                <a:spcPts val="0"/>
              </a:spcBef>
              <a:buNone/>
            </a:pPr>
            <a:r>
              <a:rPr lang="it-IT" sz="2400" dirty="0"/>
              <a:t>Su questo versante è indispensabile costruire una strategia nazionale con un approccio a 360 gradi di natura culturale, storica, sportiva, enogastronomica.</a:t>
            </a:r>
          </a:p>
          <a:p>
            <a:pPr marL="0" indent="0" algn="just">
              <a:spcBef>
                <a:spcPts val="0"/>
              </a:spcBef>
              <a:buNone/>
            </a:pPr>
            <a:endParaRPr lang="it-IT" sz="2400" dirty="0"/>
          </a:p>
          <a:p>
            <a:pPr marL="0" indent="0" algn="just">
              <a:spcBef>
                <a:spcPts val="0"/>
              </a:spcBef>
              <a:buNone/>
            </a:pPr>
            <a:r>
              <a:rPr lang="it-IT" sz="2400" dirty="0"/>
              <a:t>Tra l’altro come tutti i servizi del decreto anche queste misure sono a finanza invariata.</a:t>
            </a:r>
          </a:p>
        </p:txBody>
      </p:sp>
    </p:spTree>
    <p:extLst>
      <p:ext uri="{BB962C8B-B14F-4D97-AF65-F5344CB8AC3E}">
        <p14:creationId xmlns:p14="http://schemas.microsoft.com/office/powerpoint/2010/main" val="509531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04800" y="1010194"/>
            <a:ext cx="11547566" cy="5521235"/>
          </a:xfrm>
        </p:spPr>
        <p:txBody>
          <a:bodyPr>
            <a:normAutofit/>
          </a:bodyPr>
          <a:lstStyle/>
          <a:p>
            <a:pPr marL="0" indent="0" algn="ctr">
              <a:spcBef>
                <a:spcPts val="0"/>
              </a:spcBef>
              <a:buNone/>
            </a:pPr>
            <a:r>
              <a:rPr lang="it-IT" sz="2800" b="1" dirty="0">
                <a:solidFill>
                  <a:srgbClr val="FFC000"/>
                </a:solidFill>
              </a:rPr>
              <a:t>MISURE PER LA PROMOZIONE DI STRUMENTI  DI SANITÀ PREVENTIVA E DI TELEMEDICINA PRESSO IL DOMICILIO DELLE PERSONE ANZIANE (ARTICOLO 9)</a:t>
            </a:r>
          </a:p>
          <a:p>
            <a:pPr marL="0" indent="0" algn="ctr">
              <a:spcBef>
                <a:spcPts val="0"/>
              </a:spcBef>
              <a:buNone/>
            </a:pPr>
            <a:endParaRPr lang="it-IT" b="1" dirty="0"/>
          </a:p>
          <a:p>
            <a:pPr marL="0" indent="0" algn="just">
              <a:spcBef>
                <a:spcPts val="0"/>
              </a:spcBef>
              <a:spcAft>
                <a:spcPts val="1200"/>
              </a:spcAft>
              <a:buNone/>
            </a:pPr>
            <a:r>
              <a:rPr lang="it-IT" sz="2400" dirty="0"/>
              <a:t>Sono previste misure per la promozione di strumenti di sanità preventiva e di telemedicina presso il domicilio delle persone anziane.</a:t>
            </a:r>
          </a:p>
          <a:p>
            <a:pPr marL="0" indent="0" algn="just">
              <a:spcBef>
                <a:spcPts val="0"/>
              </a:spcBef>
              <a:spcAft>
                <a:spcPts val="1200"/>
              </a:spcAft>
              <a:buNone/>
            </a:pPr>
            <a:r>
              <a:rPr lang="it-IT" sz="2400" dirty="0"/>
              <a:t>Le prestazioni di telemedicina saranno individuate in coerenza con linee guida organizzative contenenti il modello digitale per l’attuazione dell’assistenza domiciliare previste dal PNRR. </a:t>
            </a:r>
          </a:p>
          <a:p>
            <a:pPr marL="0" indent="0" algn="just">
              <a:spcBef>
                <a:spcPts val="0"/>
              </a:spcBef>
              <a:spcAft>
                <a:spcPts val="1200"/>
              </a:spcAft>
              <a:buNone/>
            </a:pPr>
            <a:r>
              <a:rPr lang="it-IT" sz="2400" dirty="0"/>
              <a:t>Nell’erogazione degli interventi di sanità preventiva presso il domicilio delle persone anziane e grandi anziane potranno essere coinvolti, oltre agli enti pubblici e privati accreditati, anche la rete delle farmacie territoriali e gli infermieri di famiglia e comunità.</a:t>
            </a:r>
          </a:p>
        </p:txBody>
      </p:sp>
      <p:sp>
        <p:nvSpPr>
          <p:cNvPr id="2" name="Rettangolo 1">
            <a:extLst>
              <a:ext uri="{FF2B5EF4-FFF2-40B4-BE49-F238E27FC236}">
                <a16:creationId xmlns:a16="http://schemas.microsoft.com/office/drawing/2014/main" id="{AC994084-06A0-6F90-C67A-D0AED34F8C19}"/>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21</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3043281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F5691DC3-811B-5E47-DDD8-5C1B7BC9DF68}"/>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22</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E9AE244D-6EE0-E360-9D7B-EA915E8CCB3F}"/>
              </a:ext>
            </a:extLst>
          </p:cNvPr>
          <p:cNvSpPr txBox="1">
            <a:spLocks/>
          </p:cNvSpPr>
          <p:nvPr/>
        </p:nvSpPr>
        <p:spPr>
          <a:xfrm>
            <a:off x="1057063" y="1254037"/>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1200"/>
              </a:spcAft>
              <a:buNone/>
            </a:pPr>
            <a:r>
              <a:rPr lang="it-IT" sz="4400" b="1" dirty="0">
                <a:solidFill>
                  <a:schemeClr val="accent5"/>
                </a:solidFill>
              </a:rPr>
              <a:t>CONSIDERAZIONI UILP</a:t>
            </a:r>
          </a:p>
          <a:p>
            <a:pPr marL="0" indent="0" algn="just">
              <a:lnSpc>
                <a:spcPts val="2400"/>
              </a:lnSpc>
              <a:spcBef>
                <a:spcPts val="0"/>
              </a:spcBef>
              <a:buNone/>
            </a:pPr>
            <a:r>
              <a:rPr lang="it-IT" sz="2400" dirty="0"/>
              <a:t>Va chiarito se le misure della telemedicina siano integrative a quelle già messe in campo con il PNRR.</a:t>
            </a:r>
          </a:p>
          <a:p>
            <a:pPr marL="0" indent="0" algn="just">
              <a:lnSpc>
                <a:spcPts val="2400"/>
              </a:lnSpc>
              <a:spcBef>
                <a:spcPts val="0"/>
              </a:spcBef>
              <a:buNone/>
            </a:pPr>
            <a:endParaRPr lang="it-IT" sz="2400" dirty="0"/>
          </a:p>
          <a:p>
            <a:pPr marL="0" indent="0" algn="just">
              <a:lnSpc>
                <a:spcPts val="2400"/>
              </a:lnSpc>
              <a:spcBef>
                <a:spcPts val="0"/>
              </a:spcBef>
              <a:buNone/>
            </a:pPr>
            <a:r>
              <a:rPr lang="it-IT" sz="2400" dirty="0"/>
              <a:t>L’individuazione del target delle persone grandi anziane (over 80 anni), con almeno una patologia cronica escluderebbe da questo servizio persone di età inferiore ma con un bisogno assistenziale maggiore.</a:t>
            </a:r>
          </a:p>
        </p:txBody>
      </p:sp>
    </p:spTree>
    <p:extLst>
      <p:ext uri="{BB962C8B-B14F-4D97-AF65-F5344CB8AC3E}">
        <p14:creationId xmlns:p14="http://schemas.microsoft.com/office/powerpoint/2010/main" val="880863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48343" y="1027610"/>
            <a:ext cx="11504023" cy="5521235"/>
          </a:xfrm>
        </p:spPr>
        <p:txBody>
          <a:bodyPr anchor="ctr">
            <a:normAutofit/>
          </a:bodyPr>
          <a:lstStyle/>
          <a:p>
            <a:pPr marL="0" indent="0" algn="ctr">
              <a:spcBef>
                <a:spcPts val="0"/>
              </a:spcBef>
              <a:buNone/>
            </a:pPr>
            <a:r>
              <a:rPr lang="it-IT" sz="3200" b="1" dirty="0">
                <a:solidFill>
                  <a:srgbClr val="FFC000"/>
                </a:solidFill>
              </a:rPr>
              <a:t>VALUTAZIONE MULTIDIMENSIONALE IN FAVORE </a:t>
            </a:r>
          </a:p>
          <a:p>
            <a:pPr marL="0" indent="0" algn="ctr">
              <a:spcBef>
                <a:spcPts val="0"/>
              </a:spcBef>
              <a:buNone/>
            </a:pPr>
            <a:r>
              <a:rPr lang="it-IT" sz="3200" b="1" dirty="0">
                <a:solidFill>
                  <a:srgbClr val="FFC000"/>
                </a:solidFill>
              </a:rPr>
              <a:t>DELLE PERSONE ANZIANE (ARTICOLO 10)</a:t>
            </a:r>
          </a:p>
          <a:p>
            <a:pPr marL="0" indent="0" algn="ctr">
              <a:spcBef>
                <a:spcPts val="0"/>
              </a:spcBef>
              <a:buNone/>
            </a:pPr>
            <a:endParaRPr lang="it-IT" b="1" dirty="0"/>
          </a:p>
          <a:p>
            <a:pPr marL="0" indent="0" algn="just">
              <a:spcBef>
                <a:spcPts val="0"/>
              </a:spcBef>
              <a:buNone/>
            </a:pPr>
            <a:r>
              <a:rPr lang="it-IT" sz="2400" dirty="0"/>
              <a:t>Si prevede che nell’ambito dei Punti Unici di Accesso (PUA), previsti e promossi dal PNRR nell’ambito della riforma della medicina del territorio, sono assicurate alle persone anziane l’erogazione dell’orientamento e del sostegno informativo per favorire il pieno accesso agli interventi e ai servizi sociali e socio sanitari.</a:t>
            </a:r>
          </a:p>
          <a:p>
            <a:pPr marL="0" indent="0" algn="just">
              <a:spcBef>
                <a:spcPts val="0"/>
              </a:spcBef>
              <a:buNone/>
            </a:pPr>
            <a:endParaRPr lang="it-IT" sz="2400" dirty="0"/>
          </a:p>
          <a:p>
            <a:pPr marL="0" indent="0" algn="just">
              <a:spcBef>
                <a:spcPts val="0"/>
              </a:spcBef>
              <a:buNone/>
            </a:pPr>
            <a:r>
              <a:rPr lang="it-IT" sz="2400" dirty="0"/>
              <a:t>Sempre nei PUA c’è la possibilità di ottenere, ove occorra, una valutazione multidimensionale anche in favore delle persone anziane autosufficienti</a:t>
            </a:r>
            <a:r>
              <a:rPr lang="it-IT" sz="2400" b="1" dirty="0"/>
              <a:t>.</a:t>
            </a:r>
          </a:p>
        </p:txBody>
      </p:sp>
      <p:sp>
        <p:nvSpPr>
          <p:cNvPr id="2" name="Rettangolo 1">
            <a:extLst>
              <a:ext uri="{FF2B5EF4-FFF2-40B4-BE49-F238E27FC236}">
                <a16:creationId xmlns:a16="http://schemas.microsoft.com/office/drawing/2014/main" id="{E6294D56-0DC4-046E-0EA4-9CD160D3EE6A}"/>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23</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35636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48343" y="1088571"/>
            <a:ext cx="11512731" cy="5486400"/>
          </a:xfrm>
        </p:spPr>
        <p:txBody>
          <a:bodyPr anchor="ctr">
            <a:normAutofit/>
          </a:bodyPr>
          <a:lstStyle/>
          <a:p>
            <a:pPr marL="0" indent="0" algn="ctr">
              <a:spcBef>
                <a:spcPts val="0"/>
              </a:spcBef>
              <a:buNone/>
            </a:pPr>
            <a:r>
              <a:rPr lang="it-IT" sz="3000" b="1" dirty="0">
                <a:solidFill>
                  <a:srgbClr val="FFC000"/>
                </a:solidFill>
              </a:rPr>
              <a:t>VALORIZZAZIONE DELLE ATTIVITÀ VOLTE A PROMUOVERE L’INCONTRO E IL DIALOGO INTERGENERAZIONALE NELLE ISTITUZIONI SCOLASTICHE E NELLE UNIVERSITÀ (ARTICOLO 11)</a:t>
            </a:r>
          </a:p>
          <a:p>
            <a:pPr marL="0" indent="0" algn="ctr">
              <a:spcBef>
                <a:spcPts val="0"/>
              </a:spcBef>
              <a:buNone/>
            </a:pPr>
            <a:endParaRPr lang="it-IT" sz="2400" b="1" dirty="0"/>
          </a:p>
          <a:p>
            <a:pPr marL="0" indent="0" algn="just">
              <a:spcBef>
                <a:spcPts val="0"/>
              </a:spcBef>
              <a:buNone/>
            </a:pPr>
            <a:r>
              <a:rPr lang="it-IT" sz="2400" dirty="0"/>
              <a:t>Sono previste misure di promozione dell’incontro e della coesione tra le generazioni e finalizzati a valorizzare per gli studenti delle  scuole secondarie di secondo grado, le esperienze significative di volontariato, maturate in ambito extrascolastico sia presso le strutture residenziali o semiresidenziali sia a domicilio, all'interno del curriculum dello studente anche ai fini del riconoscimento di crediti scolastici.</a:t>
            </a:r>
            <a:endParaRPr lang="it-IT" dirty="0"/>
          </a:p>
        </p:txBody>
      </p:sp>
      <p:sp>
        <p:nvSpPr>
          <p:cNvPr id="2" name="Rettangolo 1">
            <a:extLst>
              <a:ext uri="{FF2B5EF4-FFF2-40B4-BE49-F238E27FC236}">
                <a16:creationId xmlns:a16="http://schemas.microsoft.com/office/drawing/2014/main" id="{92B81F69-9DCA-3FBE-95F8-D0E1D5161E71}"/>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24</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3114432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9634" y="1036320"/>
            <a:ext cx="11521440" cy="5521234"/>
          </a:xfrm>
        </p:spPr>
        <p:txBody>
          <a:bodyPr anchor="ctr">
            <a:normAutofit/>
          </a:bodyPr>
          <a:lstStyle/>
          <a:p>
            <a:pPr marL="0" indent="0" algn="ctr">
              <a:spcBef>
                <a:spcPts val="0"/>
              </a:spcBef>
              <a:buNone/>
            </a:pPr>
            <a:r>
              <a:rPr lang="it-IT" sz="3200" b="1" dirty="0">
                <a:solidFill>
                  <a:srgbClr val="FFC000"/>
                </a:solidFill>
              </a:rPr>
              <a:t>MISURE PER LA PROMOZIONE DELL’ATTIVITÀ FISICA E SPORTIVA NELLA POPOLAZIONE ANZIANA (ARTICOLO 12)</a:t>
            </a:r>
          </a:p>
          <a:p>
            <a:pPr marL="0" indent="0" algn="ctr">
              <a:spcBef>
                <a:spcPts val="0"/>
              </a:spcBef>
              <a:buNone/>
            </a:pPr>
            <a:endParaRPr lang="it-IT" b="1" dirty="0"/>
          </a:p>
          <a:p>
            <a:pPr marL="0" indent="0" algn="just">
              <a:spcBef>
                <a:spcPts val="0"/>
              </a:spcBef>
              <a:buNone/>
            </a:pPr>
            <a:r>
              <a:rPr lang="it-IT" sz="2400" dirty="0"/>
              <a:t>Sono previste misure per la promozione dell’attività fisica e sportiva a favore della popolazione anziana attraverso iniziative e progetti di competenza del Ministro per lo sport e i giovani, anche avvalendosi della società Sport e salute S.p.a. e degli enti del terzo settore, di concerto con i Ministri competenti per materia, sentito il CIPA.</a:t>
            </a:r>
          </a:p>
          <a:p>
            <a:pPr marL="0" indent="0" algn="just">
              <a:spcBef>
                <a:spcPts val="0"/>
              </a:spcBef>
              <a:buNone/>
            </a:pPr>
            <a:endParaRPr lang="it-IT" dirty="0"/>
          </a:p>
        </p:txBody>
      </p:sp>
      <p:sp>
        <p:nvSpPr>
          <p:cNvPr id="2" name="Rettangolo 1">
            <a:extLst>
              <a:ext uri="{FF2B5EF4-FFF2-40B4-BE49-F238E27FC236}">
                <a16:creationId xmlns:a16="http://schemas.microsoft.com/office/drawing/2014/main" id="{116CE78E-67F1-F042-5862-043E50C79EBE}"/>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25</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715009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6" y="914400"/>
            <a:ext cx="11521440" cy="5625737"/>
          </a:xfrm>
        </p:spPr>
        <p:txBody>
          <a:bodyPr anchor="ctr">
            <a:normAutofit fontScale="92500"/>
          </a:bodyPr>
          <a:lstStyle/>
          <a:p>
            <a:pPr marL="0" indent="0" algn="ctr">
              <a:spcBef>
                <a:spcPts val="0"/>
              </a:spcBef>
              <a:spcAft>
                <a:spcPts val="1200"/>
              </a:spcAft>
              <a:buNone/>
            </a:pPr>
            <a:r>
              <a:rPr lang="it-IT" sz="2500" b="1" dirty="0">
                <a:solidFill>
                  <a:srgbClr val="FFC000"/>
                </a:solidFill>
              </a:rPr>
              <a:t>MISURE PER INCENTIVARE LA RELAZIONE CON ANIMALI DA AFFEZIONE (ART. 13)</a:t>
            </a:r>
          </a:p>
          <a:p>
            <a:pPr marL="0" indent="0" algn="just">
              <a:spcBef>
                <a:spcPts val="0"/>
              </a:spcBef>
              <a:spcAft>
                <a:spcPts val="1200"/>
              </a:spcAft>
              <a:buNone/>
            </a:pPr>
            <a:r>
              <a:rPr lang="it-IT" dirty="0"/>
              <a:t>Le Regioni e le Province autonome, anche coinvolgendo gli enti del terzo settore, promuovono l’accesso degli animali da affezione nelle strutture residenziali e nelle residenze protette con finalità di tipo ludico-ricreativo, educativo e di socializzazione, individuandone le relative modalità.</a:t>
            </a:r>
          </a:p>
          <a:p>
            <a:pPr marL="0" indent="0" algn="just">
              <a:spcBef>
                <a:spcPts val="0"/>
              </a:spcBef>
              <a:spcAft>
                <a:spcPts val="1200"/>
              </a:spcAft>
              <a:buNone/>
            </a:pPr>
            <a:r>
              <a:rPr lang="it-IT" dirty="0"/>
              <a:t>Le Regioni e le Province autonome, per il triennio 2024-2026, promuovono la realizzazione di progetti che prevedano la corresponsione di agevolazioni per le spese medico-veterinarie per incentivare l’adozione di cani ospitati nei canili rifugio e dei gatti ospitati nelle oasi feline da parte delle persone anziane con un nucleo familiare composto da una sola persona e in possesso di un Indicatore della situazione economica equivalente (ISEE) in corso di validità inferiore a euro 16.215.</a:t>
            </a:r>
          </a:p>
          <a:p>
            <a:pPr marL="0" indent="0" algn="just">
              <a:spcBef>
                <a:spcPts val="0"/>
              </a:spcBef>
              <a:spcAft>
                <a:spcPts val="1200"/>
              </a:spcAft>
              <a:buNone/>
            </a:pPr>
            <a:r>
              <a:rPr lang="it-IT" dirty="0"/>
              <a:t>Per sostenere il benessere psicologico delle persone anziane attraverso l’interazione delle stesse con gli animali d’affezione, con decreto del Ministro della salute, sono individuati i requisiti reddituali delle persone anziane beneficiarie, le modalità di donazione e distribuzione gratuita di medicinali veterinari destinati alla cura degli animali d'affezione a enti del terzo settore, , e alle strutture di raccolta e ricovero degli animali abbandonati, nonché le modalità di utilizzazione dei predetti medicinali da parte dei medesimi enti e strutture e i farmaci esclusi dalla donazione.</a:t>
            </a:r>
          </a:p>
        </p:txBody>
      </p:sp>
      <p:sp>
        <p:nvSpPr>
          <p:cNvPr id="2" name="Rettangolo 1">
            <a:extLst>
              <a:ext uri="{FF2B5EF4-FFF2-40B4-BE49-F238E27FC236}">
                <a16:creationId xmlns:a16="http://schemas.microsoft.com/office/drawing/2014/main" id="{81593BCB-AEE0-B301-833E-24FA3915BEDA}"/>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26</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582659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9634" y="1018902"/>
            <a:ext cx="11512732" cy="5529943"/>
          </a:xfrm>
        </p:spPr>
        <p:txBody>
          <a:bodyPr anchor="ctr">
            <a:normAutofit/>
          </a:bodyPr>
          <a:lstStyle/>
          <a:p>
            <a:pPr marL="0" indent="0" algn="ctr">
              <a:spcBef>
                <a:spcPts val="0"/>
              </a:spcBef>
              <a:buNone/>
            </a:pPr>
            <a:r>
              <a:rPr lang="it-IT" sz="3200" b="1" dirty="0">
                <a:solidFill>
                  <a:srgbClr val="FFC000"/>
                </a:solidFill>
              </a:rPr>
              <a:t>PROGETTI DI SERVIZIO CIVILE UNIVERSALE </a:t>
            </a:r>
          </a:p>
          <a:p>
            <a:pPr marL="0" indent="0" algn="ctr">
              <a:spcBef>
                <a:spcPts val="0"/>
              </a:spcBef>
              <a:buNone/>
            </a:pPr>
            <a:r>
              <a:rPr lang="it-IT" sz="3200" b="1" dirty="0">
                <a:solidFill>
                  <a:srgbClr val="FFC000"/>
                </a:solidFill>
              </a:rPr>
              <a:t>A FAVORE DELLE PERSONE ANZIANE (ARTICOLO 14)</a:t>
            </a:r>
          </a:p>
          <a:p>
            <a:pPr marL="0" indent="0" algn="ctr">
              <a:spcBef>
                <a:spcPts val="0"/>
              </a:spcBef>
              <a:buNone/>
            </a:pPr>
            <a:endParaRPr lang="it-IT" dirty="0"/>
          </a:p>
          <a:p>
            <a:pPr marL="0" indent="0" algn="just">
              <a:spcBef>
                <a:spcPts val="0"/>
              </a:spcBef>
              <a:buNone/>
            </a:pPr>
            <a:r>
              <a:rPr lang="it-IT" sz="2400" dirty="0"/>
              <a:t>Nel rispetto del Piano triennale 2023-2025 per la programmazione del servizio civile universale, approvato con decreto del Ministro per lo sport e i giovani 20 gennaio 2023 e pubblicato nel sito internet istituzionale, i soggetti iscritti all’Albo degli enti di servizio civile universale possono presentare progetti di servizio civile universale, afferenti alle Aree «Animazione culturale con gli anziani» e «Adulti e terza età in condizioni di disagio» rispettivamente nei settori di intervento «Educazione e promozione culturale, paesaggistica, ambientale, del turismo sostenibile e sociale e dello sport» e «Assistenza».</a:t>
            </a:r>
          </a:p>
        </p:txBody>
      </p:sp>
      <p:sp>
        <p:nvSpPr>
          <p:cNvPr id="2" name="Rettangolo 1">
            <a:extLst>
              <a:ext uri="{FF2B5EF4-FFF2-40B4-BE49-F238E27FC236}">
                <a16:creationId xmlns:a16="http://schemas.microsoft.com/office/drawing/2014/main" id="{CCE9423D-DE72-13FB-4E97-435984F5C32A}"/>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27</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711575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48343" y="1280160"/>
            <a:ext cx="11495314" cy="5259977"/>
          </a:xfrm>
        </p:spPr>
        <p:txBody>
          <a:bodyPr anchor="ctr">
            <a:normAutofit/>
          </a:bodyPr>
          <a:lstStyle/>
          <a:p>
            <a:pPr marL="0" indent="0" algn="just">
              <a:spcBef>
                <a:spcPts val="0"/>
              </a:spcBef>
              <a:spcAft>
                <a:spcPts val="1200"/>
              </a:spcAft>
              <a:buNone/>
            </a:pPr>
            <a:r>
              <a:rPr lang="it-IT" sz="2400" dirty="0"/>
              <a:t>Le finalità dei progetti devono essere volte a:</a:t>
            </a:r>
          </a:p>
          <a:p>
            <a:pPr algn="just">
              <a:spcBef>
                <a:spcPts val="0"/>
              </a:spcBef>
              <a:spcAft>
                <a:spcPts val="1200"/>
              </a:spcAft>
              <a:buClr>
                <a:srgbClr val="FFC000"/>
              </a:buClr>
              <a:buSzPct val="104000"/>
              <a:buFont typeface="Century Gothic" panose="020B0502020202020204" pitchFamily="34" charset="0"/>
              <a:buChar char="►"/>
            </a:pPr>
            <a:r>
              <a:rPr lang="it-IT" sz="2400" dirty="0"/>
              <a:t>sviluppare e rafforzare il rapporto relazionale tra le diverse generazioni, diffondendo la conoscenza dei servizi offerti sui territori e favorendo l’inclusione sociale delle persone anziane, intesa come partecipazione alla vita sociale, economica e culturale;</a:t>
            </a:r>
          </a:p>
          <a:p>
            <a:pPr algn="just">
              <a:spcBef>
                <a:spcPts val="0"/>
              </a:spcBef>
              <a:spcAft>
                <a:spcPts val="1200"/>
              </a:spcAft>
              <a:buClr>
                <a:srgbClr val="FFC000"/>
              </a:buClr>
              <a:buSzPct val="104000"/>
              <a:buFont typeface="Century Gothic" panose="020B0502020202020204" pitchFamily="34" charset="0"/>
              <a:buChar char="►"/>
            </a:pPr>
            <a:r>
              <a:rPr lang="it-IT" sz="2400" dirty="0"/>
              <a:t>sviluppare e promuovere un sistema di sostegno, solidarietà e aiuto anche alle persone anziane in condizioni critiche e alle loro famiglie (caregiver), attraverso servizi di supporto, cura e accompagnamento, volti a favorire l’inclusione sociale e la partecipazione attiva alla comunità.</a:t>
            </a:r>
          </a:p>
        </p:txBody>
      </p:sp>
      <p:sp>
        <p:nvSpPr>
          <p:cNvPr id="2" name="Rettangolo 1">
            <a:extLst>
              <a:ext uri="{FF2B5EF4-FFF2-40B4-BE49-F238E27FC236}">
                <a16:creationId xmlns:a16="http://schemas.microsoft.com/office/drawing/2014/main" id="{ABFBF062-0B39-E3A0-1ACB-9A3EBA2C347C}"/>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28</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652280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43B618C4-5CE6-F644-82AD-2B67977FFFFE}"/>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29</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C9142837-B114-9323-83FF-49E90E1E1F99}"/>
              </a:ext>
            </a:extLst>
          </p:cNvPr>
          <p:cNvSpPr txBox="1">
            <a:spLocks/>
          </p:cNvSpPr>
          <p:nvPr/>
        </p:nvSpPr>
        <p:spPr>
          <a:xfrm>
            <a:off x="1057063" y="1079863"/>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1200"/>
              </a:spcAft>
              <a:buNone/>
            </a:pPr>
            <a:r>
              <a:rPr lang="it-IT" sz="4000" b="1" dirty="0">
                <a:solidFill>
                  <a:schemeClr val="accent5"/>
                </a:solidFill>
              </a:rPr>
              <a:t>CONSIDERAZIONI UILP</a:t>
            </a:r>
          </a:p>
          <a:p>
            <a:pPr marL="0" indent="0" algn="just">
              <a:spcBef>
                <a:spcPts val="0"/>
              </a:spcBef>
              <a:buNone/>
            </a:pPr>
            <a:r>
              <a:rPr lang="it-IT" sz="2400" dirty="0"/>
              <a:t>Interessanti le misure che riguardano l’impegno delle persone anziane in attività di utilità sociale e di volontariato e i progetti di servizio civile a favore delle persone anziane, ma noi continuiamo a richiedere un progetto specifico di impegno lavorativo diretto delle persone anziane attraverso “</a:t>
            </a:r>
            <a:r>
              <a:rPr lang="it-IT" sz="2400" b="1" dirty="0"/>
              <a:t>progetti di servizio civile per anziani attivi</a:t>
            </a:r>
            <a:r>
              <a:rPr lang="it-IT" sz="2400" dirty="0"/>
              <a:t>” sul modello di quello per i giovani</a:t>
            </a:r>
            <a:r>
              <a:rPr lang="it-IT" sz="2800" dirty="0"/>
              <a:t>.</a:t>
            </a:r>
            <a:endParaRPr lang="it-IT" sz="3600" b="1" dirty="0"/>
          </a:p>
        </p:txBody>
      </p:sp>
    </p:spTree>
    <p:extLst>
      <p:ext uri="{BB962C8B-B14F-4D97-AF65-F5344CB8AC3E}">
        <p14:creationId xmlns:p14="http://schemas.microsoft.com/office/powerpoint/2010/main" val="1769392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5280" y="1088571"/>
            <a:ext cx="11521440" cy="5381897"/>
          </a:xfrm>
        </p:spPr>
        <p:txBody>
          <a:bodyPr anchor="ctr">
            <a:normAutofit/>
          </a:bodyPr>
          <a:lstStyle/>
          <a:p>
            <a:pPr marL="0" indent="0" algn="ctr">
              <a:spcBef>
                <a:spcPts val="0"/>
              </a:spcBef>
              <a:spcAft>
                <a:spcPts val="2400"/>
              </a:spcAft>
              <a:buNone/>
            </a:pPr>
            <a:r>
              <a:rPr lang="it-IT" sz="3200" b="1" dirty="0">
                <a:solidFill>
                  <a:srgbClr val="FFC000"/>
                </a:solidFill>
              </a:rPr>
              <a:t>LINEE GUIDA IN MATERIA DI SENIOR COHOUSING E DI COHOUSING INTERGENERAZIONALE (ARTICOLO 15)</a:t>
            </a:r>
          </a:p>
          <a:p>
            <a:pPr marL="0" indent="0" algn="just">
              <a:spcBef>
                <a:spcPts val="0"/>
              </a:spcBef>
              <a:spcAft>
                <a:spcPts val="1200"/>
              </a:spcAft>
              <a:buNone/>
            </a:pPr>
            <a:r>
              <a:rPr lang="it-IT" sz="2400" dirty="0"/>
              <a:t>Si prevede che il CIPA, predisponga linee guida volte a definire le caratteristiche ed i contenuti essenziali di interventi e modelli di coabitazione solidale domiciliare per le persone anziane (senior cohousing) e di coabitazione intergenerazionale, in particolare con i giovani in condizioni svantaggiate (cohousing intergenerazionale).</a:t>
            </a:r>
          </a:p>
          <a:p>
            <a:pPr marL="0" indent="0" algn="just">
              <a:spcBef>
                <a:spcPts val="0"/>
              </a:spcBef>
              <a:spcAft>
                <a:spcPts val="1200"/>
              </a:spcAft>
              <a:buNone/>
            </a:pPr>
            <a:r>
              <a:rPr lang="it-IT" sz="2400" dirty="0"/>
              <a:t>Le forme di coabitazione sono realizzate nell’ambito di case, case-famiglia, gruppi famiglia, gruppi appartamento e condomini solidali, aperti ai familiari, ai volontari, ai prestatori esterni di servizi sanitari, sociali e sociosanitari integrativi, nonché ad iniziative e attività degli enti del terzo settore.</a:t>
            </a:r>
          </a:p>
        </p:txBody>
      </p:sp>
      <p:sp>
        <p:nvSpPr>
          <p:cNvPr id="2" name="Rettangolo 1">
            <a:extLst>
              <a:ext uri="{FF2B5EF4-FFF2-40B4-BE49-F238E27FC236}">
                <a16:creationId xmlns:a16="http://schemas.microsoft.com/office/drawing/2014/main" id="{4D19BF05-DDBE-9623-9E9F-016516F0448D}"/>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30</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028167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26571" y="1184367"/>
            <a:ext cx="11538857" cy="5608320"/>
          </a:xfrm>
        </p:spPr>
        <p:txBody>
          <a:bodyPr anchor="ctr">
            <a:normAutofit lnSpcReduction="10000"/>
          </a:bodyPr>
          <a:lstStyle/>
          <a:p>
            <a:pPr marL="0" indent="0" algn="ctr">
              <a:spcBef>
                <a:spcPts val="0"/>
              </a:spcBef>
              <a:spcAft>
                <a:spcPts val="2400"/>
              </a:spcAft>
              <a:buNone/>
            </a:pPr>
            <a:r>
              <a:rPr lang="it-IT" sz="3000" b="1" dirty="0">
                <a:solidFill>
                  <a:srgbClr val="FFC000"/>
                </a:solidFill>
              </a:rPr>
              <a:t>CRITERI E PRESCRIZIONI PER LA REALIZZAZIONE DI PROGETTI DI COABITAZIONE MEDIANTE RIGENERAZIONE URBANA  E RIUSO DEL PATRIMONIO COSTRUITO (ARTICOLO 16)</a:t>
            </a:r>
            <a:endParaRPr lang="it-IT" sz="2200" b="1" dirty="0"/>
          </a:p>
          <a:p>
            <a:pPr marL="0" indent="0" algn="just">
              <a:spcBef>
                <a:spcPts val="0"/>
              </a:spcBef>
              <a:spcAft>
                <a:spcPts val="1200"/>
              </a:spcAft>
              <a:buNone/>
            </a:pPr>
            <a:r>
              <a:rPr lang="it-IT" sz="2400" dirty="0"/>
              <a:t>Si prevede la realizzazione di nuove forme di domiciliarità e di coabitazione solidale domiciliare per le persone anziane e di coabitazione intergenerazionale attraverso meccanismi di rigenerazione urbana e riuso del patrimonio costruito, attuati sulla base di atti di pianificazione o programmazione regionale o comunale.</a:t>
            </a:r>
          </a:p>
          <a:p>
            <a:pPr marL="0" indent="0" algn="just">
              <a:spcBef>
                <a:spcPts val="0"/>
              </a:spcBef>
              <a:spcAft>
                <a:spcPts val="1200"/>
              </a:spcAft>
              <a:buNone/>
            </a:pPr>
            <a:r>
              <a:rPr lang="it-IT" sz="2400" dirty="0"/>
              <a:t>Si dovrà garantire: l’ampliamento dell’offerta abitativa; l’accessibilità ad una rete di servizi; l’accessibilità ai servizi-sanitari, anche nell’ottica di promuovere interventi di sanità preventiva a domicilio; la disponibilità di servizi comuni aggiuntivi ideati per favorire la socialità e garantire l’assistenza medico-sanitaria; mobilità dei beneficiari, anche agevolando la fruizione da parte degli stessi di spazi verdi e di luoghi di socializzazione.</a:t>
            </a:r>
            <a:endParaRPr lang="it-IT" dirty="0"/>
          </a:p>
          <a:p>
            <a:pPr marL="0" indent="0" algn="ctr">
              <a:spcBef>
                <a:spcPts val="0"/>
              </a:spcBef>
              <a:buNone/>
            </a:pPr>
            <a:endParaRPr lang="it-IT" dirty="0"/>
          </a:p>
        </p:txBody>
      </p:sp>
      <p:sp>
        <p:nvSpPr>
          <p:cNvPr id="2" name="Rettangolo 1">
            <a:extLst>
              <a:ext uri="{FF2B5EF4-FFF2-40B4-BE49-F238E27FC236}">
                <a16:creationId xmlns:a16="http://schemas.microsoft.com/office/drawing/2014/main" id="{F779CEB8-0F44-07A6-8695-797535FCC378}"/>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31</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426280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22217" y="1053736"/>
            <a:ext cx="11556274" cy="5468983"/>
          </a:xfrm>
        </p:spPr>
        <p:txBody>
          <a:bodyPr anchor="ctr">
            <a:normAutofit/>
          </a:bodyPr>
          <a:lstStyle/>
          <a:p>
            <a:pPr marL="0" indent="0" algn="ctr">
              <a:spcBef>
                <a:spcPts val="0"/>
              </a:spcBef>
              <a:spcAft>
                <a:spcPts val="2400"/>
              </a:spcAft>
              <a:buNone/>
            </a:pPr>
            <a:r>
              <a:rPr lang="it-IT" sz="3200" b="1" dirty="0">
                <a:solidFill>
                  <a:srgbClr val="FFC000"/>
                </a:solidFill>
              </a:rPr>
              <a:t>PROGETTI PILOTA SPERIMENTALI (ARTICOLO 17)</a:t>
            </a:r>
            <a:endParaRPr lang="it-IT" b="1" dirty="0"/>
          </a:p>
          <a:p>
            <a:pPr marL="0" indent="0" algn="just">
              <a:spcBef>
                <a:spcPts val="0"/>
              </a:spcBef>
              <a:spcAft>
                <a:spcPts val="1200"/>
              </a:spcAft>
              <a:buNone/>
            </a:pPr>
            <a:r>
              <a:rPr lang="it-IT" sz="2400" dirty="0"/>
              <a:t>Si prevede la possibilità per le Regioni, le Province autonome e i comuni, di avviare azioni volte alla selezione di iniziative progettuali di coabitazione, anche sperimentali, nonché delle iniziative di coabitazione sviluppate nell’ambito dei progetti degli Ambiti Territoriali Sociali (ATS) ammessi al finanziamento dal Ministero del Lavoro e delle Politiche Sociali, a valere sulla Missione 5 – Inclusione e coesione del PNRR.</a:t>
            </a:r>
          </a:p>
          <a:p>
            <a:pPr marL="0" indent="0" algn="just">
              <a:spcBef>
                <a:spcPts val="0"/>
              </a:spcBef>
              <a:buNone/>
            </a:pPr>
            <a:r>
              <a:rPr lang="it-IT" sz="2400" dirty="0"/>
              <a:t>La priorità verrà data agli interventi di rigenerazione urbana e di riuso del patrimonio costruito.</a:t>
            </a:r>
            <a:endParaRPr lang="it-IT" dirty="0"/>
          </a:p>
        </p:txBody>
      </p:sp>
      <p:sp>
        <p:nvSpPr>
          <p:cNvPr id="2" name="Rettangolo 1">
            <a:extLst>
              <a:ext uri="{FF2B5EF4-FFF2-40B4-BE49-F238E27FC236}">
                <a16:creationId xmlns:a16="http://schemas.microsoft.com/office/drawing/2014/main" id="{44F7B86B-C2E1-EEBB-74D5-07C5D40ECCB2}"/>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32</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32095224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6" y="1079863"/>
            <a:ext cx="11521440" cy="5399314"/>
          </a:xfrm>
        </p:spPr>
        <p:txBody>
          <a:bodyPr>
            <a:normAutofit/>
          </a:bodyPr>
          <a:lstStyle/>
          <a:p>
            <a:pPr marL="0" indent="0" algn="ctr">
              <a:spcBef>
                <a:spcPts val="0"/>
              </a:spcBef>
              <a:buNone/>
            </a:pPr>
            <a:r>
              <a:rPr lang="it-IT" b="1" dirty="0"/>
              <a:t>CONSIDERAZIONI UILP </a:t>
            </a:r>
          </a:p>
          <a:p>
            <a:pPr marL="0" indent="0" algn="ctr">
              <a:spcBef>
                <a:spcPts val="0"/>
              </a:spcBef>
              <a:buNone/>
            </a:pPr>
            <a:endParaRPr lang="it-IT" b="1" dirty="0"/>
          </a:p>
        </p:txBody>
      </p:sp>
      <p:sp>
        <p:nvSpPr>
          <p:cNvPr id="2" name="Rettangolo 1">
            <a:extLst>
              <a:ext uri="{FF2B5EF4-FFF2-40B4-BE49-F238E27FC236}">
                <a16:creationId xmlns:a16="http://schemas.microsoft.com/office/drawing/2014/main" id="{01F9044E-8E4D-E489-906D-A3156D45EF50}"/>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33</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CBC5414A-C05D-4EC9-A2D8-F91DDB5BA671}"/>
              </a:ext>
            </a:extLst>
          </p:cNvPr>
          <p:cNvSpPr txBox="1">
            <a:spLocks/>
          </p:cNvSpPr>
          <p:nvPr/>
        </p:nvSpPr>
        <p:spPr>
          <a:xfrm>
            <a:off x="1057063" y="1079863"/>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fontScale="5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1200"/>
              </a:spcAft>
              <a:buNone/>
            </a:pPr>
            <a:r>
              <a:rPr lang="it-IT" sz="7300" b="1" dirty="0">
                <a:solidFill>
                  <a:schemeClr val="accent5"/>
                </a:solidFill>
              </a:rPr>
              <a:t>CONSIDERAZIONI UILP</a:t>
            </a:r>
          </a:p>
          <a:p>
            <a:pPr marL="0" indent="0" algn="just">
              <a:spcBef>
                <a:spcPts val="0"/>
              </a:spcBef>
              <a:spcAft>
                <a:spcPts val="1200"/>
              </a:spcAft>
              <a:buNone/>
            </a:pPr>
            <a:r>
              <a:rPr lang="it-IT" sz="3800" dirty="0"/>
              <a:t>Condivisibile, seppur rinviate ad ulteriori Decreti, le soluzioni che prevedono forme di interventi e modelli di coabitazione solidale, che possono aiutare anche alla deistituzionalizzazione delle persone anziane. </a:t>
            </a:r>
          </a:p>
          <a:p>
            <a:pPr marL="0" indent="0" algn="just">
              <a:spcBef>
                <a:spcPts val="0"/>
              </a:spcBef>
              <a:spcAft>
                <a:spcPts val="1200"/>
              </a:spcAft>
              <a:buNone/>
            </a:pPr>
            <a:r>
              <a:rPr lang="it-IT" sz="3800" dirty="0"/>
              <a:t>Tuttavia riteniamo che vadano previste inoltre forme di sostegno per gli alloggi individuali anche per contrastare il caro affitti.</a:t>
            </a:r>
          </a:p>
          <a:p>
            <a:pPr marL="0" indent="0" algn="just">
              <a:spcBef>
                <a:spcPts val="0"/>
              </a:spcBef>
              <a:spcAft>
                <a:spcPts val="1200"/>
              </a:spcAft>
              <a:buNone/>
            </a:pPr>
            <a:r>
              <a:rPr lang="it-IT" sz="3800" dirty="0"/>
              <a:t>E’ necessario prevedere dei progetti di coabitazione tra studenti universitari e pensionati anche per contrastare il caro affitti.</a:t>
            </a:r>
          </a:p>
          <a:p>
            <a:pPr marL="0" indent="0" algn="just">
              <a:spcBef>
                <a:spcPts val="0"/>
              </a:spcBef>
              <a:spcAft>
                <a:spcPts val="1200"/>
              </a:spcAft>
              <a:buNone/>
            </a:pPr>
            <a:r>
              <a:rPr lang="it-IT" sz="3800" dirty="0"/>
              <a:t>Chiediamo alla politica una legge specifica sulla rigenerazione urbana con adeguate risorse per affrontare le sfide dell’agenda urbana.</a:t>
            </a:r>
            <a:endParaRPr lang="it-IT" sz="2800" b="1" dirty="0"/>
          </a:p>
        </p:txBody>
      </p:sp>
    </p:spTree>
    <p:extLst>
      <p:ext uri="{BB962C8B-B14F-4D97-AF65-F5344CB8AC3E}">
        <p14:creationId xmlns:p14="http://schemas.microsoft.com/office/powerpoint/2010/main" val="673183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22217" y="1245326"/>
            <a:ext cx="11538857" cy="5251268"/>
          </a:xfrm>
        </p:spPr>
        <p:txBody>
          <a:bodyPr>
            <a:normAutofit fontScale="92500"/>
          </a:bodyPr>
          <a:lstStyle/>
          <a:p>
            <a:pPr marL="0" indent="0" algn="ctr">
              <a:spcBef>
                <a:spcPts val="0"/>
              </a:spcBef>
              <a:spcAft>
                <a:spcPts val="2400"/>
              </a:spcAft>
              <a:buNone/>
            </a:pPr>
            <a:r>
              <a:rPr lang="it-IT" sz="3400" b="1" dirty="0">
                <a:solidFill>
                  <a:srgbClr val="FFC000"/>
                </a:solidFill>
              </a:rPr>
              <a:t>RETE DEI SERVIZI DI FACILITAZIONE DIGITALE (ARTICOLO 19)</a:t>
            </a:r>
          </a:p>
          <a:p>
            <a:pPr marL="0" indent="0" algn="just">
              <a:spcBef>
                <a:spcPts val="0"/>
              </a:spcBef>
              <a:spcAft>
                <a:spcPts val="1200"/>
              </a:spcAft>
              <a:buNone/>
            </a:pPr>
            <a:r>
              <a:rPr lang="it-IT" sz="2400" dirty="0"/>
              <a:t>Si promuovono azioni di alfabetizzazione informatica e pratiche abilitanti all’uso di nuove tecnologie in favore delle persone anziane, attraverso specifiche attività di formazione e di supporto da effettuarsi presso i 3 mila punti di facilitazione digitale, realizzati in attuazione dell’Investimento del PNRR.</a:t>
            </a:r>
          </a:p>
          <a:p>
            <a:pPr marL="0" indent="0" algn="just">
              <a:spcBef>
                <a:spcPts val="0"/>
              </a:spcBef>
              <a:spcAft>
                <a:spcPts val="1200"/>
              </a:spcAft>
              <a:buNone/>
            </a:pPr>
            <a:r>
              <a:rPr lang="it-IT" sz="2400" dirty="0"/>
              <a:t>L’attuazione della misura è in corso.</a:t>
            </a:r>
          </a:p>
          <a:p>
            <a:pPr marL="0" indent="0" algn="just">
              <a:spcBef>
                <a:spcPts val="0"/>
              </a:spcBef>
              <a:spcAft>
                <a:spcPts val="1200"/>
              </a:spcAft>
              <a:buNone/>
            </a:pPr>
            <a:r>
              <a:rPr lang="it-IT" sz="2400" dirty="0"/>
              <a:t>Sono stati sottoscritti gli accordi con tutte le Regioni e Province autonome che sono soggetti attuatori della misura (i testi degli accordi sono disponibili sul portale istituzionale del Dipartimento per la trasformazione digitale). </a:t>
            </a:r>
          </a:p>
          <a:p>
            <a:pPr marL="0" indent="0" algn="just">
              <a:spcBef>
                <a:spcPts val="0"/>
              </a:spcBef>
              <a:spcAft>
                <a:spcPts val="1200"/>
              </a:spcAft>
              <a:buNone/>
            </a:pPr>
            <a:r>
              <a:rPr lang="it-IT" sz="2400" dirty="0"/>
              <a:t>I punti di facilitazione digitale sono punti di accesso fisico, solitamente presso biblioteche, scuole e centri sociali, che erogano servizi di facilitazione ed educazione per l’inclusione digitale.</a:t>
            </a:r>
          </a:p>
          <a:p>
            <a:pPr marL="0" indent="0" algn="just">
              <a:spcBef>
                <a:spcPts val="0"/>
              </a:spcBef>
              <a:buNone/>
            </a:pPr>
            <a:endParaRPr lang="it-IT" dirty="0"/>
          </a:p>
        </p:txBody>
      </p:sp>
      <p:sp>
        <p:nvSpPr>
          <p:cNvPr id="2" name="Rettangolo 1">
            <a:extLst>
              <a:ext uri="{FF2B5EF4-FFF2-40B4-BE49-F238E27FC236}">
                <a16:creationId xmlns:a16="http://schemas.microsoft.com/office/drawing/2014/main" id="{B26AA3FD-779F-9675-66FE-3CA50B9DC59A}"/>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34</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748726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5" y="1280160"/>
            <a:ext cx="11538857" cy="5242560"/>
          </a:xfrm>
        </p:spPr>
        <p:txBody>
          <a:bodyPr>
            <a:normAutofit/>
          </a:bodyPr>
          <a:lstStyle/>
          <a:p>
            <a:pPr marL="0" indent="0" algn="just">
              <a:spcBef>
                <a:spcPts val="0"/>
              </a:spcBef>
              <a:spcAft>
                <a:spcPts val="1200"/>
              </a:spcAft>
              <a:buNone/>
            </a:pPr>
            <a:r>
              <a:rPr lang="it-IT" sz="2400" dirty="0"/>
              <a:t>In particolare, presso i punti di facilitazione sarà possibile, a titolo esemplificativo, supportare le persone anziane nell’utilizzo di servizi quali:</a:t>
            </a:r>
          </a:p>
          <a:p>
            <a:pPr algn="just">
              <a:spcBef>
                <a:spcPts val="0"/>
              </a:spcBef>
              <a:spcAft>
                <a:spcPts val="1200"/>
              </a:spcAft>
              <a:buClr>
                <a:srgbClr val="FFC000"/>
              </a:buClr>
              <a:buSzPct val="104000"/>
              <a:buFont typeface="Century Gothic" panose="020B0502020202020204" pitchFamily="34" charset="0"/>
              <a:buChar char="►"/>
            </a:pPr>
            <a:r>
              <a:rPr lang="it-IT" sz="2400" dirty="0"/>
              <a:t>App IO;</a:t>
            </a:r>
          </a:p>
          <a:p>
            <a:pPr algn="just">
              <a:spcBef>
                <a:spcPts val="0"/>
              </a:spcBef>
              <a:spcAft>
                <a:spcPts val="1200"/>
              </a:spcAft>
              <a:buClr>
                <a:srgbClr val="FFC000"/>
              </a:buClr>
              <a:buSzPct val="104000"/>
              <a:buFont typeface="Century Gothic" panose="020B0502020202020204" pitchFamily="34" charset="0"/>
              <a:buChar char="►"/>
            </a:pPr>
            <a:r>
              <a:rPr lang="it-IT" sz="2400" dirty="0"/>
              <a:t>Sistemi di Pagamenti Elettronici (</a:t>
            </a:r>
            <a:r>
              <a:rPr lang="it-IT" sz="2400" dirty="0" err="1"/>
              <a:t>pagoPA</a:t>
            </a:r>
            <a:r>
              <a:rPr lang="it-IT" sz="2400" dirty="0"/>
              <a:t>)</a:t>
            </a:r>
          </a:p>
          <a:p>
            <a:pPr algn="just">
              <a:spcBef>
                <a:spcPts val="0"/>
              </a:spcBef>
              <a:spcAft>
                <a:spcPts val="1200"/>
              </a:spcAft>
              <a:buClr>
                <a:srgbClr val="FFC000"/>
              </a:buClr>
              <a:buSzPct val="104000"/>
              <a:buFont typeface="Century Gothic" panose="020B0502020202020204" pitchFamily="34" charset="0"/>
              <a:buChar char="►"/>
            </a:pPr>
            <a:r>
              <a:rPr lang="it-IT" sz="2400" dirty="0"/>
              <a:t>Servizi Anagrafici tramite ANPR;</a:t>
            </a:r>
          </a:p>
          <a:p>
            <a:pPr algn="just">
              <a:spcBef>
                <a:spcPts val="0"/>
              </a:spcBef>
              <a:spcAft>
                <a:spcPts val="1200"/>
              </a:spcAft>
              <a:buClr>
                <a:srgbClr val="FFC000"/>
              </a:buClr>
              <a:buSzPct val="104000"/>
              <a:buFont typeface="Century Gothic" panose="020B0502020202020204" pitchFamily="34" charset="0"/>
              <a:buChar char="►"/>
            </a:pPr>
            <a:r>
              <a:rPr lang="it-IT" sz="2400" dirty="0"/>
              <a:t>Fascicolo Sanitario Elettronico e Servizi sanitari diversi da FSE (es. prenotare visite ed esami con il Centro Unico di Prenotazione, scegliere il medico di famiglia, ritirare referti, richiedere l’assistenza domiciliare);</a:t>
            </a:r>
          </a:p>
          <a:p>
            <a:pPr algn="just">
              <a:spcBef>
                <a:spcPts val="0"/>
              </a:spcBef>
              <a:spcAft>
                <a:spcPts val="1200"/>
              </a:spcAft>
              <a:buClr>
                <a:srgbClr val="FFC000"/>
              </a:buClr>
              <a:buSzPct val="104000"/>
              <a:buFont typeface="Century Gothic" panose="020B0502020202020204" pitchFamily="34" charset="0"/>
              <a:buChar char="►"/>
            </a:pPr>
            <a:r>
              <a:rPr lang="it-IT" sz="2400" dirty="0"/>
              <a:t>Servizi previdenziali e assistenziali (es. accedere a prestazioni assistenziali e previdenziali, servizi per l’immigrazione);</a:t>
            </a:r>
          </a:p>
          <a:p>
            <a:pPr marL="0" indent="0" algn="just">
              <a:spcBef>
                <a:spcPts val="0"/>
              </a:spcBef>
              <a:buNone/>
            </a:pPr>
            <a:endParaRPr lang="it-IT" dirty="0"/>
          </a:p>
        </p:txBody>
      </p:sp>
      <p:sp>
        <p:nvSpPr>
          <p:cNvPr id="2" name="Rettangolo 1">
            <a:extLst>
              <a:ext uri="{FF2B5EF4-FFF2-40B4-BE49-F238E27FC236}">
                <a16:creationId xmlns:a16="http://schemas.microsoft.com/office/drawing/2014/main" id="{FD3B2CAF-5F3F-E07C-8B0B-BE6E39CEDC31}"/>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35</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5284200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9633" y="1236617"/>
            <a:ext cx="11564983" cy="5242560"/>
          </a:xfrm>
        </p:spPr>
        <p:txBody>
          <a:bodyPr anchor="ctr">
            <a:normAutofit fontScale="92500"/>
          </a:bodyPr>
          <a:lstStyle/>
          <a:p>
            <a:pPr marL="0" indent="0" algn="ctr">
              <a:spcBef>
                <a:spcPts val="0"/>
              </a:spcBef>
              <a:spcAft>
                <a:spcPts val="2400"/>
              </a:spcAft>
              <a:buNone/>
            </a:pPr>
            <a:r>
              <a:rPr lang="it-IT" sz="3200" b="1" dirty="0">
                <a:solidFill>
                  <a:srgbClr val="FFC000"/>
                </a:solidFill>
              </a:rPr>
              <a:t>PERCORSO PER LE COMPETENZE TRASVERSALI E PER L’ORIENTAMENTO PER RIDURRE IL DIVARIO DIGITALE (ART. 20)</a:t>
            </a:r>
            <a:endParaRPr lang="it-IT" sz="3200" b="1" dirty="0"/>
          </a:p>
          <a:p>
            <a:pPr marL="0" indent="0" algn="just">
              <a:spcBef>
                <a:spcPts val="0"/>
              </a:spcBef>
              <a:spcAft>
                <a:spcPts val="1200"/>
              </a:spcAft>
              <a:buNone/>
            </a:pPr>
            <a:r>
              <a:rPr lang="it-IT" sz="2400" dirty="0"/>
              <a:t>Le scuole del secondo ciclo di istruzione promuovono la costruzione di percorsi per le competenze trasversali e per l’orientamento che aiutino le persone anziane ad acquisire confidenza nell’utilizzo di strumenti digitali.</a:t>
            </a:r>
          </a:p>
          <a:p>
            <a:pPr marL="0" indent="0" algn="just">
              <a:spcBef>
                <a:spcPts val="0"/>
              </a:spcBef>
              <a:spcAft>
                <a:spcPts val="1200"/>
              </a:spcAft>
              <a:buNone/>
            </a:pPr>
            <a:r>
              <a:rPr lang="it-IT" sz="2400" dirty="0"/>
              <a:t>I percorsi sono finalizzati all’acquisizione da parte delle persone anziane di una maggior dimestichezza con l’impiego delle nuove tecnologie.</a:t>
            </a:r>
          </a:p>
          <a:p>
            <a:pPr marL="0" indent="0" algn="just">
              <a:spcBef>
                <a:spcPts val="0"/>
              </a:spcBef>
              <a:spcAft>
                <a:spcPts val="1200"/>
              </a:spcAft>
              <a:buNone/>
            </a:pPr>
            <a:r>
              <a:rPr lang="it-IT" sz="2400" dirty="0"/>
              <a:t>Si prevede la possibilità per le istituzioni scolastiche di realizzare un PCTO- Percorso per le Competenze Trasversali e l’Orientamento (ex alternanza scuola-lavoro), volto a consentire agli studenti delle scuole del secondo ciclo di istruzione di valorizzare e potenziare le competenze digitali e trasversali, all’interno di un percorso formativo laboratoriale per introdurre gli anziani all’utilizzo delle nuove tecnologie digitali.</a:t>
            </a:r>
          </a:p>
          <a:p>
            <a:pPr marL="0" indent="0" algn="just">
              <a:spcBef>
                <a:spcPts val="0"/>
              </a:spcBef>
              <a:buNone/>
            </a:pPr>
            <a:endParaRPr lang="it-IT" dirty="0"/>
          </a:p>
        </p:txBody>
      </p:sp>
      <p:sp>
        <p:nvSpPr>
          <p:cNvPr id="2" name="Rettangolo 1">
            <a:extLst>
              <a:ext uri="{FF2B5EF4-FFF2-40B4-BE49-F238E27FC236}">
                <a16:creationId xmlns:a16="http://schemas.microsoft.com/office/drawing/2014/main" id="{FC7CB060-94A5-D33B-EBA4-0B7D647FDC90}"/>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36</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7702180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13509" y="1262742"/>
            <a:ext cx="11547565" cy="5259977"/>
          </a:xfrm>
        </p:spPr>
        <p:txBody>
          <a:bodyPr>
            <a:normAutofit/>
          </a:bodyPr>
          <a:lstStyle/>
          <a:p>
            <a:pPr marL="0" indent="0" algn="ctr">
              <a:spcBef>
                <a:spcPts val="0"/>
              </a:spcBef>
              <a:buNone/>
            </a:pPr>
            <a:r>
              <a:rPr lang="it-IT" b="1" dirty="0"/>
              <a:t>CONSIDERAZIONI UILP </a:t>
            </a:r>
          </a:p>
          <a:p>
            <a:pPr marL="0" indent="0" algn="ctr">
              <a:spcBef>
                <a:spcPts val="0"/>
              </a:spcBef>
              <a:buNone/>
            </a:pPr>
            <a:endParaRPr lang="it-IT" b="1" dirty="0"/>
          </a:p>
        </p:txBody>
      </p:sp>
      <p:sp>
        <p:nvSpPr>
          <p:cNvPr id="2" name="Rettangolo 1">
            <a:extLst>
              <a:ext uri="{FF2B5EF4-FFF2-40B4-BE49-F238E27FC236}">
                <a16:creationId xmlns:a16="http://schemas.microsoft.com/office/drawing/2014/main" id="{CBB2CC2A-8588-1F9D-CBDE-49EF55C097ED}"/>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37</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D6BD36D0-BCB0-A27E-03A8-E185809549E6}"/>
              </a:ext>
            </a:extLst>
          </p:cNvPr>
          <p:cNvSpPr txBox="1">
            <a:spLocks/>
          </p:cNvSpPr>
          <p:nvPr/>
        </p:nvSpPr>
        <p:spPr>
          <a:xfrm>
            <a:off x="1057063" y="1150070"/>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fontScale="70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1200"/>
              </a:spcAft>
              <a:buNone/>
            </a:pPr>
            <a:r>
              <a:rPr lang="it-IT" sz="4000" b="1" dirty="0">
                <a:solidFill>
                  <a:schemeClr val="accent5"/>
                </a:solidFill>
              </a:rPr>
              <a:t>CONSIDERAZIONI UILP</a:t>
            </a:r>
          </a:p>
          <a:p>
            <a:pPr marL="0" indent="0" algn="just">
              <a:spcBef>
                <a:spcPts val="0"/>
              </a:spcBef>
              <a:spcAft>
                <a:spcPts val="1200"/>
              </a:spcAft>
              <a:buNone/>
            </a:pPr>
            <a:r>
              <a:rPr lang="it-IT" sz="2800" dirty="0"/>
              <a:t>Condividiamo l’attenzione posta dal decreto al tema dell’esclusione digitale della popolazione anziana. </a:t>
            </a:r>
          </a:p>
          <a:p>
            <a:pPr marL="0" indent="0" algn="just">
              <a:spcBef>
                <a:spcPts val="0"/>
              </a:spcBef>
              <a:spcAft>
                <a:spcPts val="1200"/>
              </a:spcAft>
              <a:buNone/>
            </a:pPr>
            <a:r>
              <a:rPr lang="it-IT" sz="2800" dirty="0"/>
              <a:t>Il tema della digitalizzazione è ormai un aspetto fondamentale per la vita quotidiana di tutti i cittadini. </a:t>
            </a:r>
          </a:p>
          <a:p>
            <a:pPr marL="0" indent="0" algn="just">
              <a:spcBef>
                <a:spcPts val="0"/>
              </a:spcBef>
              <a:spcAft>
                <a:spcPts val="1200"/>
              </a:spcAft>
              <a:buNone/>
            </a:pPr>
            <a:r>
              <a:rPr lang="it-IT" sz="2800" dirty="0"/>
              <a:t>La formazione è l’aspetto chiave nel processo di trasformazione digitale per tutte le figure professionali coinvolte, i caregiver e gli assistenti familiari per consentire opportunità digitali per tutte le persone, a prescindere dal reddito, età e alfabetizzazione senza escludere nessuno.</a:t>
            </a:r>
          </a:p>
          <a:p>
            <a:pPr marL="0" indent="0" algn="just">
              <a:spcBef>
                <a:spcPts val="0"/>
              </a:spcBef>
              <a:spcAft>
                <a:spcPts val="1200"/>
              </a:spcAft>
              <a:buNone/>
            </a:pPr>
            <a:r>
              <a:rPr lang="it-IT" sz="2800" dirty="0"/>
              <a:t>A tal proposito proponiamo un grande progetto di alfabetizzazione digitale nazionale, che prenda spunto dal programma televisivo “Non è mai troppo tardi” condotto dal maestro Alberto Manzi, che negli anni Sessanta del secolo scorso ridusse in modo significativo l’analfabetismo tra la popolazione adulta. </a:t>
            </a:r>
          </a:p>
          <a:p>
            <a:pPr marL="0" indent="0" algn="ctr">
              <a:spcBef>
                <a:spcPts val="0"/>
              </a:spcBef>
              <a:buNone/>
            </a:pPr>
            <a:endParaRPr lang="it-IT" sz="2800" b="1" dirty="0"/>
          </a:p>
        </p:txBody>
      </p:sp>
    </p:spTree>
    <p:extLst>
      <p:ext uri="{BB962C8B-B14F-4D97-AF65-F5344CB8AC3E}">
        <p14:creationId xmlns:p14="http://schemas.microsoft.com/office/powerpoint/2010/main" val="42485898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22217" y="1280160"/>
            <a:ext cx="11538857" cy="5259977"/>
          </a:xfrm>
        </p:spPr>
        <p:txBody>
          <a:bodyPr>
            <a:normAutofit lnSpcReduction="10000"/>
          </a:bodyPr>
          <a:lstStyle/>
          <a:p>
            <a:pPr marL="0" indent="0" algn="ctr">
              <a:spcBef>
                <a:spcPts val="0"/>
              </a:spcBef>
              <a:spcAft>
                <a:spcPts val="2400"/>
              </a:spcAft>
              <a:buNone/>
            </a:pPr>
            <a:r>
              <a:rPr lang="it-IT" sz="3200" b="1" dirty="0">
                <a:solidFill>
                  <a:srgbClr val="FFC000"/>
                </a:solidFill>
              </a:rPr>
              <a:t>DEFINIZIONE E ARTICOLAZIONE MULTILIVELLO  DEL SISTEMA NAZIONALE PER LA POPOLAZIONE  ANZIANA NON AUTOSUFFICIENTE (ARTICOLO 21)</a:t>
            </a:r>
            <a:endParaRPr lang="it-IT" b="1" dirty="0">
              <a:solidFill>
                <a:srgbClr val="FFC000"/>
              </a:solidFill>
            </a:endParaRPr>
          </a:p>
          <a:p>
            <a:pPr marL="0" indent="0" algn="just">
              <a:spcBef>
                <a:spcPts val="0"/>
              </a:spcBef>
              <a:spcAft>
                <a:spcPts val="1200"/>
              </a:spcAft>
              <a:buNone/>
            </a:pPr>
            <a:r>
              <a:rPr lang="it-IT" sz="2600" dirty="0"/>
              <a:t>La definizione del Sistema Nazionale per la Popolazione Anziana Non autosufficiente (SNAA), è costituito dall’insieme integrato dei servizi e delle prestazioni sociali, di cura e di assistenza, necessari a garantire un adeguato e appropriato sostegno ai bisogni della popolazione anziana non autosufficiente.</a:t>
            </a:r>
          </a:p>
          <a:p>
            <a:pPr marL="0" indent="0" algn="just">
              <a:spcBef>
                <a:spcPts val="0"/>
              </a:spcBef>
              <a:spcAft>
                <a:spcPts val="1200"/>
              </a:spcAft>
              <a:buNone/>
            </a:pPr>
            <a:r>
              <a:rPr lang="it-IT" sz="2600" dirty="0"/>
              <a:t>I soggetti responsabili dell’azione integrata dello SNAA sono: le Amministrazioni centrali dello Stato competenti, l’INPS, le Regioni e le Province Autonome, le ASL,  i Comuni singoli o associati in Ambiti Territoriali Sociali (ATS).</a:t>
            </a:r>
          </a:p>
          <a:p>
            <a:pPr marL="0" indent="0" algn="just">
              <a:spcBef>
                <a:spcPts val="0"/>
              </a:spcBef>
              <a:buNone/>
            </a:pPr>
            <a:endParaRPr lang="it-IT" sz="2600" dirty="0"/>
          </a:p>
          <a:p>
            <a:pPr marL="0" indent="0" algn="just">
              <a:spcBef>
                <a:spcPts val="0"/>
              </a:spcBef>
              <a:buNone/>
            </a:pPr>
            <a:endParaRPr lang="it-IT" dirty="0"/>
          </a:p>
        </p:txBody>
      </p:sp>
      <p:sp>
        <p:nvSpPr>
          <p:cNvPr id="2" name="Rettangolo 1">
            <a:extLst>
              <a:ext uri="{FF2B5EF4-FFF2-40B4-BE49-F238E27FC236}">
                <a16:creationId xmlns:a16="http://schemas.microsoft.com/office/drawing/2014/main" id="{423E8912-219B-B541-C5E0-EE6309928FA3}"/>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38</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2647132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13509" y="1245326"/>
            <a:ext cx="11556274" cy="5329645"/>
          </a:xfrm>
        </p:spPr>
        <p:txBody>
          <a:bodyPr>
            <a:normAutofit fontScale="92500"/>
          </a:bodyPr>
          <a:lstStyle/>
          <a:p>
            <a:pPr marL="0" indent="0" algn="just">
              <a:spcBef>
                <a:spcPts val="0"/>
              </a:spcBef>
              <a:spcAft>
                <a:spcPts val="1200"/>
              </a:spcAft>
              <a:buNone/>
            </a:pPr>
            <a:r>
              <a:rPr lang="it-IT" sz="2400" dirty="0"/>
              <a:t>La coerenza della programmazione si realizza in base alle rispettive competenze, agli strumenti e alle risorse finanziarie disponibili, secondo il seguente riparto:</a:t>
            </a:r>
          </a:p>
          <a:p>
            <a:pPr algn="just">
              <a:spcBef>
                <a:spcPts val="0"/>
              </a:spcBef>
              <a:spcAft>
                <a:spcPts val="1200"/>
              </a:spcAft>
              <a:buClr>
                <a:srgbClr val="FFC000"/>
              </a:buClr>
              <a:buSzPct val="104000"/>
              <a:buFont typeface="Century Gothic" panose="020B0502020202020204" pitchFamily="34" charset="0"/>
              <a:buChar char="►"/>
            </a:pPr>
            <a:r>
              <a:rPr lang="it-IT" sz="2400" dirty="0"/>
              <a:t> a livello centrale il CIPA adotta, con cadenza triennale e aggiornamento annuale il Piano nazionale per l’invecchiamento attivo, l’inclusione sociale e la prevenzione delle fragilità nella popolazione anziana e il Piano nazionale per l’assistenza e la cura della fragilità e della non autosufficienza nella popolazione anziana, assicurando la partecipazione delle parti sociali, delle associazioni di settore e le associazioni rappresentative delle persone in condizioni di disabilità;</a:t>
            </a:r>
          </a:p>
          <a:p>
            <a:pPr algn="just">
              <a:spcBef>
                <a:spcPts val="0"/>
              </a:spcBef>
              <a:spcAft>
                <a:spcPts val="1200"/>
              </a:spcAft>
              <a:buClr>
                <a:srgbClr val="FFC000"/>
              </a:buClr>
              <a:buSzPct val="104000"/>
              <a:buFont typeface="Century Gothic" panose="020B0502020202020204" pitchFamily="34" charset="0"/>
              <a:buChar char="►"/>
            </a:pPr>
            <a:r>
              <a:rPr lang="it-IT" sz="2400" dirty="0"/>
              <a:t>a livello regionale, gli assessorati regionali competenti in materia di assistenza sanitaria, sociosanitaria e sociale, i comuni singoli o associati in ATS e le ASL adottano i propri piani assicurando la partecipazione delle parti sociali, delle associazioni di settore e delle associazioni rappresentative delle persone anziane, anziane non autosufficienti e delle persone con disabilità;</a:t>
            </a:r>
          </a:p>
          <a:p>
            <a:pPr algn="just">
              <a:spcBef>
                <a:spcPts val="0"/>
              </a:spcBef>
              <a:spcAft>
                <a:spcPts val="1200"/>
              </a:spcAft>
              <a:buClr>
                <a:srgbClr val="FFC000"/>
              </a:buClr>
              <a:buSzPct val="104000"/>
              <a:buFont typeface="Century Gothic" panose="020B0502020202020204" pitchFamily="34" charset="0"/>
              <a:buChar char="►"/>
            </a:pPr>
            <a:r>
              <a:rPr lang="it-IT" sz="2400" dirty="0"/>
              <a:t>a livello locale, l’ATS e il distretto sanitario.</a:t>
            </a:r>
            <a:endParaRPr lang="it-IT" dirty="0"/>
          </a:p>
        </p:txBody>
      </p:sp>
      <p:sp>
        <p:nvSpPr>
          <p:cNvPr id="2" name="Rettangolo 1">
            <a:extLst>
              <a:ext uri="{FF2B5EF4-FFF2-40B4-BE49-F238E27FC236}">
                <a16:creationId xmlns:a16="http://schemas.microsoft.com/office/drawing/2014/main" id="{63D3F0E5-986F-D91A-F81A-A234D0F49ED4}"/>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39</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974634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9634" y="1271450"/>
            <a:ext cx="11512732" cy="5277395"/>
          </a:xfrm>
        </p:spPr>
        <p:txBody>
          <a:bodyPr>
            <a:normAutofit fontScale="92500"/>
          </a:bodyPr>
          <a:lstStyle/>
          <a:p>
            <a:pPr marL="0" indent="0" algn="just">
              <a:spcBef>
                <a:spcPts val="0"/>
              </a:spcBef>
              <a:spcAft>
                <a:spcPts val="1200"/>
              </a:spcAft>
              <a:buNone/>
            </a:pPr>
            <a:r>
              <a:rPr lang="it-IT" sz="2400" dirty="0"/>
              <a:t>Lo SNAA persegue i propri obiettivi attraverso la programmazione integrata delle misure sanitarie e sociali a titolarità pubblica che interessano le persone anziane non autosufficienti, nel rispetto dei principi di appropriatezza, tempestività ed efficacia delle prestazioni, degli interventi e dei servizi destinati alle medesime persone anziane non autosufficienti, nel rispetto dei modelli organizzativi regionali.</a:t>
            </a:r>
          </a:p>
          <a:p>
            <a:pPr marL="0" indent="0" algn="just">
              <a:spcBef>
                <a:spcPts val="0"/>
              </a:spcBef>
              <a:spcAft>
                <a:spcPts val="1200"/>
              </a:spcAft>
              <a:buNone/>
            </a:pPr>
            <a:r>
              <a:rPr lang="it-IT" sz="2400" dirty="0"/>
              <a:t>Il CIPA promuove una migliore armonizzazione dei LEPS con i LEA e l’allocazione delle relative risorse.</a:t>
            </a:r>
          </a:p>
          <a:p>
            <a:pPr marL="0" indent="0" algn="just">
              <a:spcBef>
                <a:spcPts val="0"/>
              </a:spcBef>
              <a:spcAft>
                <a:spcPts val="1200"/>
              </a:spcAft>
              <a:buNone/>
            </a:pPr>
            <a:r>
              <a:rPr lang="it-IT" sz="2400" dirty="0"/>
              <a:t>Il CIPA adotta:</a:t>
            </a:r>
          </a:p>
          <a:p>
            <a:pPr algn="just">
              <a:spcBef>
                <a:spcPts val="0"/>
              </a:spcBef>
              <a:spcAft>
                <a:spcPts val="1200"/>
              </a:spcAft>
              <a:buClr>
                <a:srgbClr val="FFC000"/>
              </a:buClr>
              <a:buSzPct val="104000"/>
              <a:buFont typeface="Century Gothic" panose="020B0502020202020204" pitchFamily="34" charset="0"/>
              <a:buChar char="►"/>
            </a:pPr>
            <a:r>
              <a:rPr lang="it-IT" sz="2400" dirty="0"/>
              <a:t>il Piano nazionale per l’invecchiamento attivo, l’inclusione sociale e la prevenzione delle fragilità nella popolazione anziana;</a:t>
            </a:r>
          </a:p>
          <a:p>
            <a:pPr algn="just">
              <a:spcBef>
                <a:spcPts val="0"/>
              </a:spcBef>
              <a:spcAft>
                <a:spcPts val="1200"/>
              </a:spcAft>
              <a:buClr>
                <a:srgbClr val="FFC000"/>
              </a:buClr>
              <a:buSzPct val="104000"/>
              <a:buFont typeface="Century Gothic" panose="020B0502020202020204" pitchFamily="34" charset="0"/>
              <a:buChar char="►"/>
            </a:pPr>
            <a:r>
              <a:rPr lang="it-IT" sz="2400" dirty="0"/>
              <a:t>il Piano nazionale per l’assistenza e la cura della fragilità e della non autosufficienza nella popolazione anziana, che costituisce parte integrante del Piano Nazionale degli interventi e dei servizi sociali.</a:t>
            </a:r>
          </a:p>
        </p:txBody>
      </p:sp>
      <p:sp>
        <p:nvSpPr>
          <p:cNvPr id="2" name="Rettangolo 1">
            <a:extLst>
              <a:ext uri="{FF2B5EF4-FFF2-40B4-BE49-F238E27FC236}">
                <a16:creationId xmlns:a16="http://schemas.microsoft.com/office/drawing/2014/main" id="{191A3B1E-2EF4-9F6E-4A62-B1C653529219}"/>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40</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771479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04799" y="1236617"/>
            <a:ext cx="11573691" cy="5294812"/>
          </a:xfrm>
        </p:spPr>
        <p:txBody>
          <a:bodyPr anchor="ctr">
            <a:normAutofit/>
          </a:bodyPr>
          <a:lstStyle/>
          <a:p>
            <a:pPr marL="0" indent="0" algn="just">
              <a:spcBef>
                <a:spcPts val="0"/>
              </a:spcBef>
              <a:spcAft>
                <a:spcPts val="1200"/>
              </a:spcAft>
              <a:buNone/>
            </a:pPr>
            <a:r>
              <a:rPr lang="it-IT" sz="2400" dirty="0"/>
              <a:t>Le Regioni e le Province autonome elaborano i Piani regionali corrispondenti ai Piani nazionali e li trasmettono al Ministero del Lavoro e delle Politiche Sociali per il monitoraggio e la verifica dello stato di attuazione dei LEPS. </a:t>
            </a:r>
          </a:p>
          <a:p>
            <a:pPr marL="0" indent="0" algn="just">
              <a:spcBef>
                <a:spcPts val="0"/>
              </a:spcBef>
              <a:spcAft>
                <a:spcPts val="1200"/>
              </a:spcAft>
              <a:buNone/>
            </a:pPr>
            <a:r>
              <a:rPr lang="it-IT" sz="2400" dirty="0"/>
              <a:t>Sulla base dei dati di monitoraggio e della relativa valutazione, il Ministero del Lavoro e delle Politiche Sociali procede agli interventi di verifica e all’adozione, nel rispetto delle previsioni di legge, delle eventuali misure correttive.</a:t>
            </a:r>
          </a:p>
          <a:p>
            <a:pPr marL="0" indent="0" algn="just">
              <a:spcBef>
                <a:spcPts val="0"/>
              </a:spcBef>
              <a:spcAft>
                <a:spcPts val="1200"/>
              </a:spcAft>
              <a:buNone/>
            </a:pPr>
            <a:r>
              <a:rPr lang="it-IT" sz="2400" dirty="0"/>
              <a:t>Alla realizzazione della programmazione integrata dello SNAA concorrono le attività concernenti l’attuazione delle linee di intervento progettuale a valere sulla Missione 5 – Inclusione e coesione e sulla Missione 6 - Salute, unitamente a quelle concernenti la rigenerazione urbana e la mobilità accessibile e sostenibile, del PNRR.</a:t>
            </a:r>
          </a:p>
        </p:txBody>
      </p:sp>
      <p:sp>
        <p:nvSpPr>
          <p:cNvPr id="2" name="Rettangolo 1">
            <a:extLst>
              <a:ext uri="{FF2B5EF4-FFF2-40B4-BE49-F238E27FC236}">
                <a16:creationId xmlns:a16="http://schemas.microsoft.com/office/drawing/2014/main" id="{F85A1F1D-D8DC-29CC-1175-AD9BDBDE4202}"/>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41</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1128372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9634" y="1227909"/>
            <a:ext cx="11512732" cy="5303520"/>
          </a:xfrm>
        </p:spPr>
        <p:txBody>
          <a:bodyPr>
            <a:normAutofit/>
          </a:bodyPr>
          <a:lstStyle/>
          <a:p>
            <a:pPr marL="0" indent="0" algn="ctr">
              <a:spcBef>
                <a:spcPts val="0"/>
              </a:spcBef>
              <a:buNone/>
            </a:pPr>
            <a:r>
              <a:rPr lang="it-IT" b="1" dirty="0"/>
              <a:t>CONSIDERAZIONI UILP</a:t>
            </a:r>
          </a:p>
          <a:p>
            <a:pPr marL="0" indent="0" algn="ctr">
              <a:spcBef>
                <a:spcPts val="0"/>
              </a:spcBef>
              <a:buNone/>
            </a:pPr>
            <a:endParaRPr lang="it-IT" b="1" dirty="0"/>
          </a:p>
        </p:txBody>
      </p:sp>
      <p:sp>
        <p:nvSpPr>
          <p:cNvPr id="2" name="Rettangolo 1">
            <a:extLst>
              <a:ext uri="{FF2B5EF4-FFF2-40B4-BE49-F238E27FC236}">
                <a16:creationId xmlns:a16="http://schemas.microsoft.com/office/drawing/2014/main" id="{3F4108BA-55A2-9E5D-8EA0-0556E2369CFF}"/>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42</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2BBF2C74-583E-3A91-115A-D2456B1CFFAD}"/>
              </a:ext>
            </a:extLst>
          </p:cNvPr>
          <p:cNvSpPr txBox="1">
            <a:spLocks/>
          </p:cNvSpPr>
          <p:nvPr/>
        </p:nvSpPr>
        <p:spPr>
          <a:xfrm>
            <a:off x="1057063" y="1150070"/>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fontScale="77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1200"/>
              </a:spcAft>
              <a:buNone/>
            </a:pPr>
            <a:r>
              <a:rPr lang="it-IT" sz="4600" b="1" dirty="0">
                <a:solidFill>
                  <a:schemeClr val="accent5"/>
                </a:solidFill>
              </a:rPr>
              <a:t>CONSIDERAZIONI UILP</a:t>
            </a:r>
          </a:p>
          <a:p>
            <a:pPr marL="0" indent="0" algn="just">
              <a:spcBef>
                <a:spcPts val="0"/>
              </a:spcBef>
              <a:spcAft>
                <a:spcPts val="1200"/>
              </a:spcAft>
              <a:buNone/>
            </a:pPr>
            <a:r>
              <a:rPr lang="it-IT" sz="2800" dirty="0"/>
              <a:t>Il Sistema nazionale per gli anziani non autosufficienti (SNAA), a cui la Legge delega aveva assegnato un ruolo di governance anche sanitaria, in questo decreto attuativo ne esce un po’ ridimensionato sul versante dell’integrazione tra sanitario e sociale.</a:t>
            </a:r>
          </a:p>
          <a:p>
            <a:pPr marL="0" indent="0" algn="just">
              <a:spcBef>
                <a:spcPts val="0"/>
              </a:spcBef>
              <a:spcAft>
                <a:spcPts val="1200"/>
              </a:spcAft>
              <a:buNone/>
            </a:pPr>
            <a:r>
              <a:rPr lang="it-IT" sz="2800" dirty="0"/>
              <a:t>Inoltre, il Decreto non affronta come avevamo auspicato il diritto della persona anziana non autosufficiente malata cronica ad essere assistita al domicilio, vedendo riconosciuta anche una quota sanitaria da parte delle ASL, per rispondere ai bisogni della vita quotidiana, così come oggi già avviene nel caso di ricovero in RSA.</a:t>
            </a:r>
          </a:p>
          <a:p>
            <a:pPr marL="0" indent="0" algn="just">
              <a:spcBef>
                <a:spcPts val="0"/>
              </a:spcBef>
              <a:spcAft>
                <a:spcPts val="1200"/>
              </a:spcAft>
              <a:buNone/>
            </a:pPr>
            <a:r>
              <a:rPr lang="it-IT" sz="2800" dirty="0"/>
              <a:t>E purtroppo con molta probabilità, l’assistenza a domicilio continuerà a restare penalizzata.</a:t>
            </a:r>
          </a:p>
        </p:txBody>
      </p:sp>
    </p:spTree>
    <p:extLst>
      <p:ext uri="{BB962C8B-B14F-4D97-AF65-F5344CB8AC3E}">
        <p14:creationId xmlns:p14="http://schemas.microsoft.com/office/powerpoint/2010/main" val="28251552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296091" y="1254034"/>
            <a:ext cx="11573692" cy="5303520"/>
          </a:xfrm>
        </p:spPr>
        <p:txBody>
          <a:bodyPr>
            <a:normAutofit/>
          </a:bodyPr>
          <a:lstStyle/>
          <a:p>
            <a:pPr marL="0" indent="0" algn="ctr">
              <a:spcBef>
                <a:spcPts val="0"/>
              </a:spcBef>
              <a:spcAft>
                <a:spcPts val="1200"/>
              </a:spcAft>
              <a:buNone/>
            </a:pPr>
            <a:r>
              <a:rPr lang="it-IT" sz="3200" b="1" dirty="0">
                <a:solidFill>
                  <a:srgbClr val="FFC000"/>
                </a:solidFill>
              </a:rPr>
              <a:t>INDIVIDUAZIONE ED EROGAZIONE DEI LIVELLI ESSENZIALI DELLE PRESTAZIONI SOCIALI (ARTICOLO 22)</a:t>
            </a:r>
          </a:p>
          <a:p>
            <a:pPr marL="0" indent="0" algn="just">
              <a:spcBef>
                <a:spcPts val="0"/>
              </a:spcBef>
              <a:spcAft>
                <a:spcPts val="1200"/>
              </a:spcAft>
              <a:buNone/>
            </a:pPr>
            <a:r>
              <a:rPr lang="it-IT" sz="2400" dirty="0"/>
              <a:t>Si prevede che i LEPS siano attuati in via graduale e progressiva, nei limiti delle risorse disponibili e siano erogati dagli ATS nelle seguenti aree:</a:t>
            </a:r>
          </a:p>
          <a:p>
            <a:pPr algn="just">
              <a:spcBef>
                <a:spcPts val="0"/>
              </a:spcBef>
              <a:spcAft>
                <a:spcPts val="1200"/>
              </a:spcAft>
              <a:buClr>
                <a:srgbClr val="FFC000"/>
              </a:buClr>
              <a:buSzPct val="104000"/>
              <a:buFont typeface="Century Gothic" panose="020B0502020202020204" pitchFamily="34" charset="0"/>
              <a:buChar char="►"/>
            </a:pPr>
            <a:r>
              <a:rPr lang="it-IT" sz="2400" dirty="0"/>
              <a:t>assistenza domiciliare sociale e assistenza sociale integrata con i servizi sanitari, quale servizio rivolto a persone anziane non autosufficienti o a persone anziane con ridotta autonomia o a rischio di emarginazione;</a:t>
            </a:r>
          </a:p>
          <a:p>
            <a:pPr algn="just">
              <a:spcBef>
                <a:spcPts val="0"/>
              </a:spcBef>
              <a:spcAft>
                <a:spcPts val="1200"/>
              </a:spcAft>
              <a:buClr>
                <a:srgbClr val="FFC000"/>
              </a:buClr>
              <a:buSzPct val="104000"/>
              <a:buFont typeface="Century Gothic" panose="020B0502020202020204" pitchFamily="34" charset="0"/>
              <a:buChar char="►"/>
            </a:pPr>
            <a:r>
              <a:rPr lang="it-IT" sz="2400" dirty="0"/>
              <a:t>servizi sociali di sollievo per le persone anziane non autosufficienti e le loro famiglie;</a:t>
            </a:r>
          </a:p>
          <a:p>
            <a:pPr algn="just">
              <a:spcBef>
                <a:spcPts val="0"/>
              </a:spcBef>
              <a:spcAft>
                <a:spcPts val="1200"/>
              </a:spcAft>
              <a:buClr>
                <a:srgbClr val="FFC000"/>
              </a:buClr>
              <a:buSzPct val="104000"/>
              <a:buFont typeface="Century Gothic" panose="020B0502020202020204" pitchFamily="34" charset="0"/>
              <a:buChar char="►"/>
            </a:pPr>
            <a:r>
              <a:rPr lang="it-IT" sz="2400" dirty="0"/>
              <a:t>servizi sociali di supporto per le persone anziane non autosufficienti e le loro famiglie.</a:t>
            </a:r>
          </a:p>
        </p:txBody>
      </p:sp>
      <p:sp>
        <p:nvSpPr>
          <p:cNvPr id="2" name="Rettangolo 1">
            <a:extLst>
              <a:ext uri="{FF2B5EF4-FFF2-40B4-BE49-F238E27FC236}">
                <a16:creationId xmlns:a16="http://schemas.microsoft.com/office/drawing/2014/main" id="{02FD048D-9C8A-EF11-1C64-43183A855A27}"/>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43</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5132141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22217" y="992778"/>
            <a:ext cx="11547566" cy="5529942"/>
          </a:xfrm>
        </p:spPr>
        <p:txBody>
          <a:bodyPr anchor="ctr">
            <a:normAutofit/>
          </a:bodyPr>
          <a:lstStyle/>
          <a:p>
            <a:pPr marL="0" indent="0" algn="ctr">
              <a:spcBef>
                <a:spcPts val="0"/>
              </a:spcBef>
              <a:spcAft>
                <a:spcPts val="1200"/>
              </a:spcAft>
              <a:buNone/>
            </a:pPr>
            <a:r>
              <a:rPr lang="it-IT" sz="3200" b="1" dirty="0">
                <a:solidFill>
                  <a:srgbClr val="FFC000"/>
                </a:solidFill>
              </a:rPr>
              <a:t>SISTEMA DI MONITORAGGIO DEI LIVELLI ESSENZIALI DELLE PRESTAZIONI SOCIALI (ARTICOLO 23)</a:t>
            </a:r>
          </a:p>
          <a:p>
            <a:pPr marL="0" indent="0" algn="just">
              <a:spcBef>
                <a:spcPts val="0"/>
              </a:spcBef>
              <a:spcAft>
                <a:spcPts val="1200"/>
              </a:spcAft>
              <a:buNone/>
            </a:pPr>
            <a:r>
              <a:rPr lang="it-IT" sz="2400" dirty="0"/>
              <a:t>Il sistema di monitoraggio dei LEPS è definito con Decreto del Ministero del Lavoro e delle Politiche Sociali, di concerto con il Ministero dell’Economia e delle Finanze, con il Ministro della Salute e con il Ministro per le Disabilità.</a:t>
            </a:r>
          </a:p>
          <a:p>
            <a:pPr marL="0" indent="0" algn="just">
              <a:spcBef>
                <a:spcPts val="0"/>
              </a:spcBef>
              <a:spcAft>
                <a:spcPts val="1200"/>
              </a:spcAft>
              <a:buNone/>
            </a:pPr>
            <a:r>
              <a:rPr lang="it-IT" sz="2400" dirty="0"/>
              <a:t>Con questo Decreto sono definite le modalità attuative per la messa a disposizione di sistemi informativi e gestionali allo scopo di agevolare le attività di presa in carico e di trasmissione obbligatoria alle banche dati del Sistema Informativo Unitario dei Servizi Sociali (SIUSS).</a:t>
            </a:r>
          </a:p>
          <a:p>
            <a:pPr marL="0" indent="0" algn="just">
              <a:spcBef>
                <a:spcPts val="0"/>
              </a:spcBef>
              <a:spcAft>
                <a:spcPts val="1200"/>
              </a:spcAft>
              <a:buNone/>
            </a:pPr>
            <a:r>
              <a:rPr lang="it-IT" sz="2400" dirty="0"/>
              <a:t>il Ministero del Lavoro e delle Politiche sociali, ogni tre anni, effettua una verifica del grado di adeguatezza dei LEPS, sulla base delle attività di monitoraggio.</a:t>
            </a:r>
            <a:endParaRPr lang="it-IT" dirty="0"/>
          </a:p>
        </p:txBody>
      </p:sp>
      <p:sp>
        <p:nvSpPr>
          <p:cNvPr id="2" name="Rettangolo 1">
            <a:extLst>
              <a:ext uri="{FF2B5EF4-FFF2-40B4-BE49-F238E27FC236}">
                <a16:creationId xmlns:a16="http://schemas.microsoft.com/office/drawing/2014/main" id="{6370171C-86F7-0CDD-2E54-62DA50447FB5}"/>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44</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9360266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48343" y="1271451"/>
            <a:ext cx="11512731" cy="5233852"/>
          </a:xfrm>
        </p:spPr>
        <p:txBody>
          <a:bodyPr>
            <a:normAutofit/>
          </a:bodyPr>
          <a:lstStyle/>
          <a:p>
            <a:pPr marL="0" indent="0" algn="ctr">
              <a:spcBef>
                <a:spcPts val="0"/>
              </a:spcBef>
              <a:buNone/>
            </a:pPr>
            <a:r>
              <a:rPr lang="it-IT" b="1" dirty="0"/>
              <a:t>CONSIDERAZIONI UILP </a:t>
            </a:r>
          </a:p>
          <a:p>
            <a:pPr marL="0" indent="0" algn="ctr">
              <a:spcBef>
                <a:spcPts val="0"/>
              </a:spcBef>
              <a:buNone/>
            </a:pPr>
            <a:endParaRPr lang="it-IT" b="1" dirty="0"/>
          </a:p>
          <a:p>
            <a:pPr marL="0" indent="0" algn="ctr">
              <a:spcBef>
                <a:spcPts val="0"/>
              </a:spcBef>
              <a:buNone/>
            </a:pPr>
            <a:endParaRPr lang="it-IT" b="1" dirty="0"/>
          </a:p>
        </p:txBody>
      </p:sp>
      <p:sp>
        <p:nvSpPr>
          <p:cNvPr id="2" name="Rettangolo 1">
            <a:extLst>
              <a:ext uri="{FF2B5EF4-FFF2-40B4-BE49-F238E27FC236}">
                <a16:creationId xmlns:a16="http://schemas.microsoft.com/office/drawing/2014/main" id="{5BE9C466-C245-7C06-A69B-6D484B9E78E9}"/>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45</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5B363F77-3A1E-D15C-7677-19BADC4A0FF9}"/>
              </a:ext>
            </a:extLst>
          </p:cNvPr>
          <p:cNvSpPr txBox="1">
            <a:spLocks/>
          </p:cNvSpPr>
          <p:nvPr/>
        </p:nvSpPr>
        <p:spPr>
          <a:xfrm>
            <a:off x="1057063" y="1150070"/>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fontScale="77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1200"/>
              </a:spcAft>
              <a:buNone/>
            </a:pPr>
            <a:r>
              <a:rPr lang="it-IT" sz="3600" b="1" dirty="0">
                <a:solidFill>
                  <a:schemeClr val="accent5"/>
                </a:solidFill>
              </a:rPr>
              <a:t>CONSIDERAZIONI UILP</a:t>
            </a:r>
          </a:p>
          <a:p>
            <a:pPr marL="0" indent="0" algn="just">
              <a:spcBef>
                <a:spcPts val="0"/>
              </a:spcBef>
              <a:spcAft>
                <a:spcPts val="2400"/>
              </a:spcAft>
              <a:buNone/>
            </a:pPr>
            <a:r>
              <a:rPr lang="it-IT" sz="2600" dirty="0"/>
              <a:t>La definizione concreta dei livelli essenziali delle prestazioni sociosanitarie e per la non autosufficienza è la sfida che abbiamo di fronte.</a:t>
            </a:r>
          </a:p>
          <a:p>
            <a:pPr marL="0" indent="0" algn="just">
              <a:spcBef>
                <a:spcPts val="0"/>
              </a:spcBef>
              <a:spcAft>
                <a:spcPts val="1200"/>
              </a:spcAft>
              <a:buNone/>
            </a:pPr>
            <a:r>
              <a:rPr lang="it-IT" sz="2600" dirty="0"/>
              <a:t>Nel decreto si ribadiscono concetti condivisibili ma si rinvia ad ulteriori decreti interministeriali, per i quali sarà fondamentale prevedere il confronto con le parti sociali. </a:t>
            </a:r>
          </a:p>
          <a:p>
            <a:pPr marL="0" indent="0" algn="just">
              <a:spcBef>
                <a:spcPts val="0"/>
              </a:spcBef>
              <a:spcAft>
                <a:spcPts val="1200"/>
              </a:spcAft>
              <a:buNone/>
            </a:pPr>
            <a:r>
              <a:rPr lang="it-IT" sz="2600" dirty="0"/>
              <a:t>Si tratta di renderli esigibili su tutto il territorio nazionale.</a:t>
            </a:r>
          </a:p>
          <a:p>
            <a:pPr marL="0" indent="0" algn="just">
              <a:spcBef>
                <a:spcPts val="0"/>
              </a:spcBef>
              <a:spcAft>
                <a:spcPts val="1200"/>
              </a:spcAft>
              <a:buNone/>
            </a:pPr>
            <a:r>
              <a:rPr lang="it-IT" sz="2600" dirty="0"/>
              <a:t>Non possiamo più permetterci disuguaglianze territoriali e sociali tra chi vive in alcune zone rispetto ad altre, creando cittadini appartenenti a categorie diverse a seconda della residenza geografica. </a:t>
            </a:r>
          </a:p>
          <a:p>
            <a:pPr marL="0" indent="0" algn="just">
              <a:spcBef>
                <a:spcPts val="0"/>
              </a:spcBef>
              <a:spcAft>
                <a:spcPts val="1200"/>
              </a:spcAft>
              <a:buNone/>
            </a:pPr>
            <a:r>
              <a:rPr lang="it-IT" sz="2600" dirty="0"/>
              <a:t>Situazione che rischia di essere aggravata con l’approvazione dell’autonomia differenziata che prevede il passaggio dalla spesa storica ai costi standard ed il finanziamento dei LEP a legislazione finanziaria invariata.</a:t>
            </a:r>
          </a:p>
        </p:txBody>
      </p:sp>
    </p:spTree>
    <p:extLst>
      <p:ext uri="{BB962C8B-B14F-4D97-AF65-F5344CB8AC3E}">
        <p14:creationId xmlns:p14="http://schemas.microsoft.com/office/powerpoint/2010/main" val="37010384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22217" y="1018903"/>
            <a:ext cx="11547566" cy="5486401"/>
          </a:xfrm>
        </p:spPr>
        <p:txBody>
          <a:bodyPr anchor="ctr">
            <a:normAutofit fontScale="85000" lnSpcReduction="10000"/>
          </a:bodyPr>
          <a:lstStyle/>
          <a:p>
            <a:pPr marL="0" indent="0" algn="ctr">
              <a:spcBef>
                <a:spcPts val="0"/>
              </a:spcBef>
              <a:spcAft>
                <a:spcPts val="1200"/>
              </a:spcAft>
              <a:buNone/>
            </a:pPr>
            <a:r>
              <a:rPr lang="it-IT" sz="3800" b="1" dirty="0">
                <a:solidFill>
                  <a:srgbClr val="FFC000"/>
                </a:solidFill>
              </a:rPr>
              <a:t>FUNZIONI DEGLI AMBITI TERRITORIALI SOCIALI (ARTI. 24)</a:t>
            </a:r>
            <a:endParaRPr lang="it-IT" b="1" dirty="0"/>
          </a:p>
          <a:p>
            <a:pPr marL="0" indent="0" algn="just">
              <a:spcBef>
                <a:spcPts val="0"/>
              </a:spcBef>
              <a:spcAft>
                <a:spcPts val="1200"/>
              </a:spcAft>
              <a:buNone/>
            </a:pPr>
            <a:r>
              <a:rPr lang="it-IT" sz="2600" dirty="0"/>
              <a:t>Gli Ambiti Territoriali Sociali (ATS), attraverso un’idonea e stabile organizzazione, nel limite delle risorse disponibili a legislazione vigente, provvedono a garantire, sulla base degli indirizzi forniti dallo SNAA e dalla programmazione regionale, lo svolgimento omogeneo di tutte le funzioni tecniche di programmazione, gestione, erogazione e monitoraggio degli interventi nell’ambito dei servizi sociali.</a:t>
            </a:r>
          </a:p>
          <a:p>
            <a:pPr marL="0" indent="0" algn="just">
              <a:spcBef>
                <a:spcPts val="0"/>
              </a:spcBef>
              <a:spcAft>
                <a:spcPts val="1200"/>
              </a:spcAft>
              <a:buNone/>
            </a:pPr>
            <a:r>
              <a:rPr lang="it-IT" sz="2600" dirty="0"/>
              <a:t>Agli ATS sono attribuite le seguenti funzioni:</a:t>
            </a:r>
          </a:p>
          <a:p>
            <a:pPr algn="just">
              <a:spcBef>
                <a:spcPts val="0"/>
              </a:spcBef>
              <a:spcAft>
                <a:spcPts val="1200"/>
              </a:spcAft>
              <a:buClr>
                <a:srgbClr val="FFC000"/>
              </a:buClr>
              <a:buSzPct val="104000"/>
              <a:buFont typeface="Century Gothic" panose="020B0502020202020204" pitchFamily="34" charset="0"/>
              <a:buChar char="►"/>
            </a:pPr>
            <a:r>
              <a:rPr lang="it-IT" sz="2600" dirty="0"/>
              <a:t>coordinamento e governance del sistema integrato di interventi e servizi sociali;</a:t>
            </a:r>
          </a:p>
          <a:p>
            <a:pPr algn="just">
              <a:spcBef>
                <a:spcPts val="0"/>
              </a:spcBef>
              <a:spcAft>
                <a:spcPts val="1200"/>
              </a:spcAft>
              <a:buClr>
                <a:srgbClr val="FFC000"/>
              </a:buClr>
              <a:buSzPct val="104000"/>
              <a:buFont typeface="Century Gothic" panose="020B0502020202020204" pitchFamily="34" charset="0"/>
              <a:buChar char="►"/>
            </a:pPr>
            <a:r>
              <a:rPr lang="it-IT" sz="2600" dirty="0"/>
              <a:t>pianificazione e programmazione degli interventi in base ad una analisi dei bisogni;</a:t>
            </a:r>
          </a:p>
          <a:p>
            <a:pPr algn="just">
              <a:spcBef>
                <a:spcPts val="0"/>
              </a:spcBef>
              <a:spcAft>
                <a:spcPts val="1200"/>
              </a:spcAft>
              <a:buClr>
                <a:srgbClr val="FFC000"/>
              </a:buClr>
              <a:buSzPct val="104000"/>
              <a:buFont typeface="Century Gothic" panose="020B0502020202020204" pitchFamily="34" charset="0"/>
              <a:buChar char="►"/>
            </a:pPr>
            <a:r>
              <a:rPr lang="it-IT" sz="2600" dirty="0"/>
              <a:t>erogazione degli interventi e dei servizi;</a:t>
            </a:r>
          </a:p>
          <a:p>
            <a:pPr algn="just">
              <a:spcBef>
                <a:spcPts val="0"/>
              </a:spcBef>
              <a:spcAft>
                <a:spcPts val="1200"/>
              </a:spcAft>
              <a:buClr>
                <a:srgbClr val="FFC000"/>
              </a:buClr>
              <a:buSzPct val="104000"/>
              <a:buFont typeface="Century Gothic" panose="020B0502020202020204" pitchFamily="34" charset="0"/>
              <a:buChar char="►"/>
            </a:pPr>
            <a:r>
              <a:rPr lang="it-IT" sz="2600" dirty="0"/>
              <a:t>gestione del personale nelle diverse forme associative adottate.</a:t>
            </a:r>
          </a:p>
        </p:txBody>
      </p:sp>
      <p:sp>
        <p:nvSpPr>
          <p:cNvPr id="2" name="Rettangolo 1">
            <a:extLst>
              <a:ext uri="{FF2B5EF4-FFF2-40B4-BE49-F238E27FC236}">
                <a16:creationId xmlns:a16="http://schemas.microsoft.com/office/drawing/2014/main" id="{38FAC12D-B5E2-4053-F814-17368B760C99}"/>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46</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6091991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65759" y="1018904"/>
            <a:ext cx="11504023" cy="5451566"/>
          </a:xfrm>
        </p:spPr>
        <p:txBody>
          <a:bodyPr>
            <a:noAutofit/>
          </a:bodyPr>
          <a:lstStyle/>
          <a:p>
            <a:pPr marL="0" indent="0" algn="ctr">
              <a:lnSpc>
                <a:spcPts val="3000"/>
              </a:lnSpc>
              <a:spcBef>
                <a:spcPts val="0"/>
              </a:spcBef>
              <a:spcAft>
                <a:spcPts val="1200"/>
              </a:spcAft>
              <a:buNone/>
            </a:pPr>
            <a:r>
              <a:rPr lang="it-IT" sz="2800" b="1" dirty="0">
                <a:solidFill>
                  <a:srgbClr val="FFC000"/>
                </a:solidFill>
              </a:rPr>
              <a:t>SERVIZI DI COMUNITÀ, MODELLI DI RETE E SUSSIDIARIETÀ ORIZZONTALE (ARTICOLO 25)</a:t>
            </a:r>
          </a:p>
          <a:p>
            <a:pPr marL="0" indent="0" algn="just">
              <a:lnSpc>
                <a:spcPts val="2300"/>
              </a:lnSpc>
              <a:spcBef>
                <a:spcPts val="0"/>
              </a:spcBef>
              <a:spcAft>
                <a:spcPts val="600"/>
              </a:spcAft>
              <a:buNone/>
            </a:pPr>
            <a:r>
              <a:rPr lang="it-IT" sz="2200" dirty="0"/>
              <a:t>Si definisce la Rete dei servizi territoriali per contrastare l’isolamento delle persone anziane non autosufficienti nell’ambito dei servizi di comunità, i modelli di rete e la sussidiarietà orizzontale.</a:t>
            </a:r>
          </a:p>
          <a:p>
            <a:pPr marL="0" indent="0" algn="just">
              <a:lnSpc>
                <a:spcPts val="2300"/>
              </a:lnSpc>
              <a:spcBef>
                <a:spcPts val="0"/>
              </a:spcBef>
              <a:spcAft>
                <a:spcPts val="600"/>
              </a:spcAft>
              <a:buNone/>
            </a:pPr>
            <a:r>
              <a:rPr lang="it-IT" sz="2200" dirty="0"/>
              <a:t>In coerenza con le strategie che raccomandano un impegno dell’intera comunità a supporto delle persone a rischio di marginalizzazione e di esclusione sociale, concorrono in modo attivo tutti i soggetti che gestiscono servizi pubblici essenziali nonché la rete dei servizi sociali e la rete dei servizi sanitari, ivi inclusa la rete delle farmacie.</a:t>
            </a:r>
          </a:p>
          <a:p>
            <a:pPr marL="0" indent="0" algn="just">
              <a:lnSpc>
                <a:spcPts val="2300"/>
              </a:lnSpc>
              <a:spcBef>
                <a:spcPts val="0"/>
              </a:spcBef>
              <a:spcAft>
                <a:spcPts val="600"/>
              </a:spcAft>
              <a:buNone/>
            </a:pPr>
            <a:r>
              <a:rPr lang="it-IT" sz="2200" dirty="0"/>
              <a:t>Ai fini dell’integrazione dei servizi sociali e sanitari, l’insieme dei servizi di comunità e prossimità (servizi pubblici essenziali, rete dei servizi sociali e rete dei servizi sanitari inclusa la rete delle farmacie) concorre all’integrazione e attuazione dei LEPS con i LEA.</a:t>
            </a:r>
          </a:p>
          <a:p>
            <a:pPr marL="0" indent="0" algn="just">
              <a:lnSpc>
                <a:spcPts val="2300"/>
              </a:lnSpc>
              <a:spcBef>
                <a:spcPts val="0"/>
              </a:spcBef>
              <a:spcAft>
                <a:spcPts val="600"/>
              </a:spcAft>
              <a:buNone/>
            </a:pPr>
            <a:r>
              <a:rPr lang="it-IT" sz="2200" dirty="0"/>
              <a:t>A queste finalità cooperano anche gli Enti del Terzo Settore con le modalità previste dagli istituti della coprogrammazione e della coprogettazione.</a:t>
            </a:r>
          </a:p>
          <a:p>
            <a:pPr marL="0" indent="0" algn="just">
              <a:lnSpc>
                <a:spcPts val="2300"/>
              </a:lnSpc>
              <a:spcBef>
                <a:spcPts val="0"/>
              </a:spcBef>
              <a:spcAft>
                <a:spcPts val="1200"/>
              </a:spcAft>
              <a:buNone/>
            </a:pPr>
            <a:endParaRPr lang="it-IT" sz="2200" dirty="0"/>
          </a:p>
          <a:p>
            <a:pPr marL="0" indent="0" algn="just">
              <a:spcBef>
                <a:spcPts val="0"/>
              </a:spcBef>
              <a:buNone/>
            </a:pPr>
            <a:endParaRPr lang="it-IT" sz="2200" dirty="0"/>
          </a:p>
        </p:txBody>
      </p:sp>
      <p:sp>
        <p:nvSpPr>
          <p:cNvPr id="2" name="Rettangolo 1">
            <a:extLst>
              <a:ext uri="{FF2B5EF4-FFF2-40B4-BE49-F238E27FC236}">
                <a16:creationId xmlns:a16="http://schemas.microsoft.com/office/drawing/2014/main" id="{C3D47B8F-FC71-9E84-1588-128ED10AA51F}"/>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47</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4531584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6" y="1114698"/>
            <a:ext cx="11530148" cy="5320936"/>
          </a:xfrm>
        </p:spPr>
        <p:txBody>
          <a:bodyPr anchor="ctr">
            <a:normAutofit/>
          </a:bodyPr>
          <a:lstStyle/>
          <a:p>
            <a:pPr marL="0" indent="0" algn="ctr">
              <a:spcBef>
                <a:spcPts val="0"/>
              </a:spcBef>
              <a:buNone/>
            </a:pPr>
            <a:r>
              <a:rPr lang="it-IT" sz="3200" b="1" dirty="0">
                <a:solidFill>
                  <a:srgbClr val="FFC000"/>
                </a:solidFill>
              </a:rPr>
              <a:t>INTEGRAZIONE TRA SERVIZI SANITARI, </a:t>
            </a:r>
          </a:p>
          <a:p>
            <a:pPr marL="0" indent="0" algn="ctr">
              <a:spcBef>
                <a:spcPts val="0"/>
              </a:spcBef>
              <a:spcAft>
                <a:spcPts val="1200"/>
              </a:spcAft>
              <a:buNone/>
            </a:pPr>
            <a:r>
              <a:rPr lang="it-IT" sz="3200" b="1" dirty="0">
                <a:solidFill>
                  <a:srgbClr val="FFC000"/>
                </a:solidFill>
              </a:rPr>
              <a:t>SOCIOSANITARI E SOCIALI (ARTICOLO 26)</a:t>
            </a:r>
          </a:p>
          <a:p>
            <a:pPr marL="0" indent="0" algn="just">
              <a:spcBef>
                <a:spcPts val="0"/>
              </a:spcBef>
              <a:buNone/>
            </a:pPr>
            <a:r>
              <a:rPr lang="it-IT" sz="2400" dirty="0"/>
              <a:t>Per garantire la realizzazione integrata dei LEPS e LEA per le attività sociosanitarie e sociali, gli ATS , le ASL e i distretti sanitari, ciascuno per le proprie funzioni e competenze, sulla base della programmazione regionale integrata e in coerenza con quanto previsto dal Piano nazionale per l’assistenza e la cura della fragilità e della non autosufficienza nella popolazione anziana provvedono a regolare, attraverso accordi di collaborazione organizzativi, le funzioni di erogazione delle prestazioni, degli interventi e dei servizi per le persone anziane non autosufficienti, assicurando l’effettiva integrazione operativa dei processi.</a:t>
            </a:r>
          </a:p>
        </p:txBody>
      </p:sp>
      <p:sp>
        <p:nvSpPr>
          <p:cNvPr id="2" name="Rettangolo 1">
            <a:extLst>
              <a:ext uri="{FF2B5EF4-FFF2-40B4-BE49-F238E27FC236}">
                <a16:creationId xmlns:a16="http://schemas.microsoft.com/office/drawing/2014/main" id="{399AAE77-989E-E130-F1FA-356BEE0D6366}"/>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48</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41371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74C86218-4DEC-C309-5577-3D0509FC1F33}"/>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49</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C75BF525-5A62-9B84-1D6E-F10942FA552A}"/>
              </a:ext>
            </a:extLst>
          </p:cNvPr>
          <p:cNvSpPr txBox="1">
            <a:spLocks/>
          </p:cNvSpPr>
          <p:nvPr/>
        </p:nvSpPr>
        <p:spPr>
          <a:xfrm>
            <a:off x="1057063" y="1150070"/>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2400"/>
              </a:spcAft>
              <a:buNone/>
            </a:pPr>
            <a:r>
              <a:rPr lang="it-IT" sz="3200" b="1" dirty="0">
                <a:solidFill>
                  <a:schemeClr val="accent5"/>
                </a:solidFill>
              </a:rPr>
              <a:t>CONSIDERAZIONI UILP</a:t>
            </a:r>
            <a:endParaRPr lang="it-IT" sz="2400" b="1" dirty="0"/>
          </a:p>
          <a:p>
            <a:pPr marL="0" indent="0" algn="just">
              <a:spcBef>
                <a:spcPts val="0"/>
              </a:spcBef>
              <a:buNone/>
            </a:pPr>
            <a:r>
              <a:rPr lang="it-IT" sz="2400" dirty="0"/>
              <a:t>E’ necessario superare una volta per tutte la separazione tra sociale e sanità: tra interventi per l’assistenza domiciliare integrata forniti dalle ASL e i servizi di assistenza domiciliare (SAD), forniti dai Comuni.  </a:t>
            </a:r>
          </a:p>
          <a:p>
            <a:pPr marL="0" indent="0" algn="just">
              <a:spcBef>
                <a:spcPts val="0"/>
              </a:spcBef>
              <a:buNone/>
            </a:pPr>
            <a:r>
              <a:rPr lang="it-IT" sz="2400" dirty="0"/>
              <a:t>Ma per fare questo occorre potenziare e rendere operativi i distretti sociali al pari dei distretti sanitari, perché è qui che si costruisce l’integrazione sociosanitaria. </a:t>
            </a:r>
          </a:p>
          <a:p>
            <a:pPr marL="0" indent="0" algn="just">
              <a:spcBef>
                <a:spcPts val="0"/>
              </a:spcBef>
              <a:buNone/>
            </a:pPr>
            <a:endParaRPr lang="it-IT" sz="2400" dirty="0"/>
          </a:p>
          <a:p>
            <a:pPr marL="0" indent="0" algn="just">
              <a:spcBef>
                <a:spcPts val="0"/>
              </a:spcBef>
              <a:buNone/>
            </a:pPr>
            <a:r>
              <a:rPr lang="it-IT" sz="2400" dirty="0"/>
              <a:t>E questo si può fare solo dotando il “sociale” di un suo distretto con risorse umane, strumentali e finanziarie adeguate e, soprattutto, facendo coincidere i distretti sociali e quelli sanitari con le Case di Comunità. </a:t>
            </a:r>
          </a:p>
          <a:p>
            <a:pPr marL="0" indent="0" algn="just">
              <a:spcBef>
                <a:spcPts val="0"/>
              </a:spcBef>
              <a:buNone/>
            </a:pPr>
            <a:r>
              <a:rPr lang="it-IT" sz="2400" dirty="0"/>
              <a:t> </a:t>
            </a:r>
          </a:p>
        </p:txBody>
      </p:sp>
    </p:spTree>
    <p:extLst>
      <p:ext uri="{BB962C8B-B14F-4D97-AF65-F5344CB8AC3E}">
        <p14:creationId xmlns:p14="http://schemas.microsoft.com/office/powerpoint/2010/main" val="1261876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6" y="1045030"/>
            <a:ext cx="11530148" cy="5486400"/>
          </a:xfrm>
        </p:spPr>
        <p:txBody>
          <a:bodyPr>
            <a:noAutofit/>
          </a:bodyPr>
          <a:lstStyle/>
          <a:p>
            <a:pPr marL="0" indent="0" algn="ctr">
              <a:spcBef>
                <a:spcPts val="0"/>
              </a:spcBef>
              <a:spcAft>
                <a:spcPts val="1200"/>
              </a:spcAft>
              <a:buNone/>
            </a:pPr>
            <a:r>
              <a:rPr lang="it-IT" sz="3200" b="1" dirty="0">
                <a:solidFill>
                  <a:srgbClr val="FFC000"/>
                </a:solidFill>
              </a:rPr>
              <a:t>VALUTAZIONE MULTIDIMENSIONALE UNIFICATA (ART. 27)</a:t>
            </a:r>
          </a:p>
          <a:p>
            <a:pPr marL="0" indent="0" algn="just">
              <a:lnSpc>
                <a:spcPts val="2300"/>
              </a:lnSpc>
              <a:spcBef>
                <a:spcPts val="0"/>
              </a:spcBef>
              <a:spcAft>
                <a:spcPts val="1200"/>
              </a:spcAft>
              <a:buNone/>
            </a:pPr>
            <a:r>
              <a:rPr lang="it-IT" sz="2300" dirty="0"/>
              <a:t>Il SSN e gli ATS assicurano alla persona anziana affetta da almeno una patologia cronica e con condizioni cliniche caratterizzate, anche in funzione dell’età anagrafica, l’accesso ai servizi sociali e ai servizi sociosanitari attraverso Punti Unici di Accesso (PUA) che hanno la sede operativa presso le Case della comunità.</a:t>
            </a:r>
          </a:p>
          <a:p>
            <a:pPr marL="0" indent="0" algn="just">
              <a:lnSpc>
                <a:spcPts val="2300"/>
              </a:lnSpc>
              <a:spcBef>
                <a:spcPts val="0"/>
              </a:spcBef>
              <a:spcAft>
                <a:spcPts val="1200"/>
              </a:spcAft>
              <a:buNone/>
            </a:pPr>
            <a:r>
              <a:rPr lang="it-IT" sz="2300" dirty="0"/>
              <a:t>I criteri di priorità per l’acceso ai PUA saranno definiti con Decreto del Ministro della salute. </a:t>
            </a:r>
          </a:p>
          <a:p>
            <a:pPr marL="0" indent="0" algn="just">
              <a:lnSpc>
                <a:spcPts val="2300"/>
              </a:lnSpc>
              <a:spcBef>
                <a:spcPts val="0"/>
              </a:spcBef>
              <a:spcAft>
                <a:spcPts val="1200"/>
              </a:spcAft>
              <a:buNone/>
            </a:pPr>
            <a:r>
              <a:rPr lang="it-IT" sz="2300" dirty="0"/>
              <a:t>Sempre con lo stesso Decreto si definiranno le modalità di funzionamento delle Unità di Valutazione Multidimensionale Unificata (UVMU), gli strumenti di valutazione scientificamente validati per l’accertamento della non autosufficienza e per la definizione del Piano Assistenziale Individuale (PAI).</a:t>
            </a:r>
          </a:p>
          <a:p>
            <a:pPr marL="0" indent="0" algn="just">
              <a:lnSpc>
                <a:spcPts val="2300"/>
              </a:lnSpc>
              <a:spcBef>
                <a:spcPts val="0"/>
              </a:spcBef>
              <a:spcAft>
                <a:spcPts val="1200"/>
              </a:spcAft>
              <a:buNone/>
            </a:pPr>
            <a:r>
              <a:rPr lang="it-IT" sz="2300" dirty="0"/>
              <a:t>La valutazione circa l’esistenza dei requisiti è effettuata, su richiesta dell’interessato o su segnalazione della rete ospedaliera, delle farmacie, dei comuni e degli ambiti territoriali sociali, dal medico di medicina generale, dal medico di una struttura del Servizio </a:t>
            </a:r>
            <a:r>
              <a:rPr lang="it-IT" sz="2400" dirty="0"/>
              <a:t>sanitario nazionale. </a:t>
            </a:r>
          </a:p>
          <a:p>
            <a:pPr marL="0" indent="0" algn="ctr">
              <a:spcBef>
                <a:spcPts val="0"/>
              </a:spcBef>
              <a:buNone/>
            </a:pPr>
            <a:endParaRPr lang="it-IT" sz="2400" b="1" dirty="0"/>
          </a:p>
        </p:txBody>
      </p:sp>
      <p:sp>
        <p:nvSpPr>
          <p:cNvPr id="2" name="Rettangolo 1">
            <a:extLst>
              <a:ext uri="{FF2B5EF4-FFF2-40B4-BE49-F238E27FC236}">
                <a16:creationId xmlns:a16="http://schemas.microsoft.com/office/drawing/2014/main" id="{C7E91CE9-A9FD-BA38-AF81-7CCEEA2EEA0F}"/>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50</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5346718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5" y="1219200"/>
            <a:ext cx="11547565" cy="5312229"/>
          </a:xfrm>
        </p:spPr>
        <p:txBody>
          <a:bodyPr anchor="ctr">
            <a:normAutofit/>
          </a:bodyPr>
          <a:lstStyle/>
          <a:p>
            <a:pPr marL="0" indent="0" algn="just">
              <a:spcBef>
                <a:spcPts val="0"/>
              </a:spcBef>
              <a:spcAft>
                <a:spcPts val="1200"/>
              </a:spcAft>
              <a:buNone/>
            </a:pPr>
            <a:r>
              <a:rPr lang="it-IT" sz="2400" dirty="0"/>
              <a:t>I PUA sono organizzati in conformità a quanto previsto dal Decreto 77/2022 (riforma medicina di territorio), avvalendosi anche di equipe operanti presso le strutture, pubbliche o private accreditate, del SSN. </a:t>
            </a:r>
          </a:p>
          <a:p>
            <a:pPr marL="0" indent="0" algn="just">
              <a:spcBef>
                <a:spcPts val="0"/>
              </a:spcBef>
              <a:spcAft>
                <a:spcPts val="1200"/>
              </a:spcAft>
              <a:buNone/>
            </a:pPr>
            <a:r>
              <a:rPr lang="it-IT" sz="2400" dirty="0"/>
              <a:t>I PUA coordinano e organizzano l’attività di valutazione dei bisogni e di presa in carico della persona anziana, assicurando la funzionalità delle UVM di cui fanno parte soggetti in possesso di idonea formazione professionale, appartenenti al SSN e agli ATS.</a:t>
            </a:r>
          </a:p>
          <a:p>
            <a:pPr marL="0" indent="0" algn="just">
              <a:spcBef>
                <a:spcPts val="0"/>
              </a:spcBef>
              <a:spcAft>
                <a:spcPts val="1200"/>
              </a:spcAft>
              <a:buNone/>
            </a:pPr>
            <a:r>
              <a:rPr lang="it-IT" sz="2400" dirty="0"/>
              <a:t>I PUA svolgono, a livello locale, funzioni di informazione, orientamento, accoglienza e primo accesso (front office), nonché raccolta di segnalazioni dei medici di medicina generale e della rete ospedaliera, avviando l’iter per la presa in carico (back office) della persona anziana nei percorsi di continuità assistenziale.</a:t>
            </a:r>
          </a:p>
        </p:txBody>
      </p:sp>
      <p:sp>
        <p:nvSpPr>
          <p:cNvPr id="2" name="Rettangolo 1">
            <a:extLst>
              <a:ext uri="{FF2B5EF4-FFF2-40B4-BE49-F238E27FC236}">
                <a16:creationId xmlns:a16="http://schemas.microsoft.com/office/drawing/2014/main" id="{749D3FF4-4101-7D30-744A-F0C46A325E38}"/>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51</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439812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5" y="1079863"/>
            <a:ext cx="11512731" cy="5207726"/>
          </a:xfrm>
        </p:spPr>
        <p:txBody>
          <a:bodyPr>
            <a:noAutofit/>
          </a:bodyPr>
          <a:lstStyle/>
          <a:p>
            <a:pPr marL="357188" indent="-357188" algn="just">
              <a:spcBef>
                <a:spcPts val="0"/>
              </a:spcBef>
              <a:spcAft>
                <a:spcPts val="1200"/>
              </a:spcAft>
              <a:buNone/>
            </a:pPr>
            <a:r>
              <a:rPr lang="it-IT" sz="1900" dirty="0"/>
              <a:t>Se a seguito della valutazione multidimensionale, potremmo trovarci di fronte a 3 situazioni: </a:t>
            </a:r>
          </a:p>
          <a:p>
            <a:pPr marL="457200" indent="-457200" algn="just">
              <a:spcBef>
                <a:spcPts val="0"/>
              </a:spcBef>
              <a:spcAft>
                <a:spcPts val="1200"/>
              </a:spcAft>
              <a:buClr>
                <a:srgbClr val="FFC000"/>
              </a:buClr>
              <a:buSzPct val="104000"/>
              <a:buFont typeface="+mj-lt"/>
              <a:buAutoNum type="arabicPeriod"/>
            </a:pPr>
            <a:r>
              <a:rPr lang="it-IT" sz="1900" dirty="0"/>
              <a:t>la persona anziana è ritenuta autosufficiente, il PUA, previa individuazione dei fabbisogni di assistenza alla persona, fornisce le informazioni necessarie al fine di facilitare la individuazione, nell’ambito della rete dei servizi sociali o sanitari, di percorsi idonei ad assicurare il soddisfacimento di tali fabbisogni, con l’accesso ai servizi e alle reti di inclusione sociale previsti dalla programmazione integrata socio-assistenziale e sociosanitaria.</a:t>
            </a:r>
          </a:p>
          <a:p>
            <a:pPr marL="457200" indent="-457200" algn="just">
              <a:spcBef>
                <a:spcPts val="0"/>
              </a:spcBef>
              <a:spcAft>
                <a:spcPts val="1200"/>
              </a:spcAft>
              <a:buClr>
                <a:srgbClr val="FFC000"/>
              </a:buClr>
              <a:buSzPct val="104000"/>
              <a:buFont typeface="+mj-lt"/>
              <a:buAutoNum type="arabicPeriod"/>
            </a:pPr>
            <a:r>
              <a:rPr lang="it-IT" sz="1900" dirty="0"/>
              <a:t>Non è riconosciuta la condizione di non autosufficienza e, tuttavia, viene rilevata la sussistenza delle condizioni per l’accesso ai benefici della 104/1992, l’UVM redige apposito verbale con le risultanze della valutazione, da trasmettere tempestivamente per via telematica all’INPS che procede all’espletamento degli accertamenti dei requisiti per l’erogazione dei trattamenti connessi allo stato di invalidità, nonché, solo ove necessario, agli accertamenti integrativi di tipo medico-sanitario.</a:t>
            </a:r>
          </a:p>
          <a:p>
            <a:pPr marL="457200" indent="-457200" algn="just">
              <a:spcBef>
                <a:spcPts val="0"/>
              </a:spcBef>
              <a:spcAft>
                <a:spcPts val="1200"/>
              </a:spcAft>
              <a:buClr>
                <a:srgbClr val="FFC000"/>
              </a:buClr>
              <a:buSzPct val="104000"/>
              <a:buFont typeface="+mj-lt"/>
              <a:buAutoNum type="arabicPeriod"/>
            </a:pPr>
            <a:r>
              <a:rPr lang="it-IT" sz="1900" dirty="0"/>
              <a:t>È riconosciuta la condizione di non autosufficienza l’UVM redige apposito verbale da trasmettere all’INPS per i provvedimenti di competenza e procede altresì, all’elaborazione di indicatori sintetici standardizzati e validati per graduare il fabbisogno assistenziale e per supportare le decisioni relative alla scelta tra le misure e i provvedimenti da assumere.</a:t>
            </a:r>
          </a:p>
        </p:txBody>
      </p:sp>
      <p:sp>
        <p:nvSpPr>
          <p:cNvPr id="2" name="Rettangolo 1">
            <a:extLst>
              <a:ext uri="{FF2B5EF4-FFF2-40B4-BE49-F238E27FC236}">
                <a16:creationId xmlns:a16="http://schemas.microsoft.com/office/drawing/2014/main" id="{39808A07-9CFB-1687-2F13-EF6019D547F8}"/>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52</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6646665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9634" y="1158240"/>
            <a:ext cx="11521440" cy="5338354"/>
          </a:xfrm>
        </p:spPr>
        <p:txBody>
          <a:bodyPr anchor="ctr">
            <a:noAutofit/>
          </a:bodyPr>
          <a:lstStyle/>
          <a:p>
            <a:pPr marL="0" indent="0" algn="just">
              <a:spcBef>
                <a:spcPts val="0"/>
              </a:spcBef>
              <a:spcAft>
                <a:spcPts val="1200"/>
              </a:spcAft>
              <a:buNone/>
            </a:pPr>
            <a:r>
              <a:rPr lang="it-IT" sz="2400" dirty="0"/>
              <a:t>Se all’esito dell’UVM emergono fabbisogni di cura e assistenza, può procedersi alla redazione del Piano Assistenziale Individuale (PAI).</a:t>
            </a:r>
          </a:p>
          <a:p>
            <a:pPr marL="0" indent="0" algn="just">
              <a:spcBef>
                <a:spcPts val="0"/>
              </a:spcBef>
              <a:spcAft>
                <a:spcPts val="1200"/>
              </a:spcAft>
              <a:buNone/>
            </a:pPr>
            <a:r>
              <a:rPr lang="it-IT" sz="2400" dirty="0"/>
              <a:t>Per garantire la presenza della componente sanitaria unitariamente a quella sociale, le UVM, quando provvedono alla valutazione multidimensionale unificata per definire il PAI, si avvalgono di: un professionista di area sociale degli ATS (assistente sociale); uno o più professionisti sanitari designati dalla ASL o dal distretto sanitario. </a:t>
            </a:r>
          </a:p>
          <a:p>
            <a:pPr marL="0" indent="0" algn="just">
              <a:spcBef>
                <a:spcPts val="0"/>
              </a:spcBef>
              <a:spcAft>
                <a:spcPts val="1200"/>
              </a:spcAft>
              <a:buNone/>
            </a:pPr>
            <a:r>
              <a:rPr lang="it-IT" sz="2400" dirty="0"/>
              <a:t>Il PAI è redatto con la partecipazione della persona destinataria, dei caregiver e dei familiari indicati, del tutore o dell’amministratore di sostegno se dotato dei necessari poteri di rappresentanza, nonché, su richiesta della persona non autosufficiente o di chi la rappresenta, degli enti del terzo settore che operano come soggetti autorizzati, accreditati e a contratto con comuni, ATS e distretti sociosanitari.</a:t>
            </a:r>
          </a:p>
        </p:txBody>
      </p:sp>
      <p:sp>
        <p:nvSpPr>
          <p:cNvPr id="2" name="Rettangolo 1">
            <a:extLst>
              <a:ext uri="{FF2B5EF4-FFF2-40B4-BE49-F238E27FC236}">
                <a16:creationId xmlns:a16="http://schemas.microsoft.com/office/drawing/2014/main" id="{6C32EB99-A817-DB73-7D8D-A71641066B61}"/>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53</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41682481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48343" y="1254034"/>
            <a:ext cx="11512731" cy="5251269"/>
          </a:xfrm>
        </p:spPr>
        <p:txBody>
          <a:bodyPr anchor="ctr">
            <a:normAutofit/>
          </a:bodyPr>
          <a:lstStyle/>
          <a:p>
            <a:pPr marL="0" indent="0" algn="just">
              <a:spcBef>
                <a:spcPts val="0"/>
              </a:spcBef>
              <a:spcAft>
                <a:spcPts val="1200"/>
              </a:spcAft>
              <a:buNone/>
            </a:pPr>
            <a:r>
              <a:rPr lang="it-IT" sz="2400" dirty="0"/>
              <a:t>Il PAI contiene gli obiettivi di cura e vengono indicati gli interventi modulati secondo la durata e l’intensità del bisogno e le figure professionali coinvolte. </a:t>
            </a:r>
          </a:p>
          <a:p>
            <a:pPr marL="0" indent="0" algn="just">
              <a:spcBef>
                <a:spcPts val="0"/>
              </a:spcBef>
              <a:spcAft>
                <a:spcPts val="1200"/>
              </a:spcAft>
              <a:buNone/>
            </a:pPr>
            <a:r>
              <a:rPr lang="it-IT" sz="2400" dirty="0"/>
              <a:t>Quando necessario, il PAI comprende anche il Piano di Riabilitazione Individuale (PRI).</a:t>
            </a:r>
          </a:p>
          <a:p>
            <a:pPr marL="0" indent="0" algn="just">
              <a:spcBef>
                <a:spcPts val="0"/>
              </a:spcBef>
              <a:spcAft>
                <a:spcPts val="1200"/>
              </a:spcAft>
              <a:buNone/>
            </a:pPr>
            <a:r>
              <a:rPr lang="it-IT" sz="2400" dirty="0"/>
              <a:t>All’interno del PAI, approvato e sottoscritto dai soggetti responsabili dei vari servizi e dalla persona anziana non autosufficiente sono individuate le responsabilità, i compiti e le modalità di svolgimento dell’attività degli operatori sanitari e sociali che intervengono nella presa in carico della persona.</a:t>
            </a:r>
          </a:p>
        </p:txBody>
      </p:sp>
      <p:sp>
        <p:nvSpPr>
          <p:cNvPr id="2" name="Rettangolo 1">
            <a:extLst>
              <a:ext uri="{FF2B5EF4-FFF2-40B4-BE49-F238E27FC236}">
                <a16:creationId xmlns:a16="http://schemas.microsoft.com/office/drawing/2014/main" id="{7E0A650C-19C1-08D4-8FB4-D60655B2B103}"/>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54</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1851371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5" y="1001486"/>
            <a:ext cx="11538857" cy="5477691"/>
          </a:xfrm>
        </p:spPr>
        <p:txBody>
          <a:bodyPr>
            <a:noAutofit/>
          </a:bodyPr>
          <a:lstStyle/>
          <a:p>
            <a:pPr marL="0" indent="0" algn="just">
              <a:spcBef>
                <a:spcPts val="0"/>
              </a:spcBef>
              <a:spcAft>
                <a:spcPts val="1200"/>
              </a:spcAft>
              <a:buNone/>
            </a:pPr>
            <a:r>
              <a:rPr lang="it-IT" sz="2100" dirty="0"/>
              <a:t>L’UVM, nell’ambito del PAI, provvede a individuare il budget di cura.</a:t>
            </a:r>
          </a:p>
          <a:p>
            <a:pPr marL="0" indent="0" algn="just">
              <a:spcBef>
                <a:spcPts val="0"/>
              </a:spcBef>
              <a:spcAft>
                <a:spcPts val="1200"/>
              </a:spcAft>
              <a:buNone/>
            </a:pPr>
            <a:r>
              <a:rPr lang="it-IT" sz="2100" dirty="0"/>
              <a:t>Al budget di cura e di assistenza concorrono tutte le risorse umane, professionali, strumentali, tecnologiche, pubbliche e private, attivabili anche in seno alla comunità territoriale. </a:t>
            </a:r>
          </a:p>
          <a:p>
            <a:pPr marL="0" indent="0" algn="just">
              <a:spcBef>
                <a:spcPts val="0"/>
              </a:spcBef>
              <a:spcAft>
                <a:spcPts val="1200"/>
              </a:spcAft>
              <a:buNone/>
            </a:pPr>
            <a:r>
              <a:rPr lang="it-IT" sz="2100" dirty="0"/>
              <a:t>Tali attività sono garantite dalle ASL, dai distretti sanitari e dagli ATS, ciascuno per le proprie funzioni e competenze nell’ambito delle risorse disponibili a legislazione vigente e in particolare:</a:t>
            </a:r>
          </a:p>
          <a:p>
            <a:pPr algn="just">
              <a:spcBef>
                <a:spcPts val="0"/>
              </a:spcBef>
              <a:spcAft>
                <a:spcPts val="1200"/>
              </a:spcAft>
              <a:buClr>
                <a:srgbClr val="FFC000"/>
              </a:buClr>
              <a:buSzPct val="104000"/>
              <a:buFont typeface="Century Gothic" panose="020B0502020202020204" pitchFamily="34" charset="0"/>
              <a:buChar char="►"/>
            </a:pPr>
            <a:r>
              <a:rPr lang="it-IT" sz="2100" dirty="0"/>
              <a:t>le risorse derivanti dal trasferimento alle Regioni e Province autonome  delle relative quote del finanziamento del SSN nel rispetto di quanto previsto dai LEA;</a:t>
            </a:r>
          </a:p>
          <a:p>
            <a:pPr algn="just">
              <a:spcBef>
                <a:spcPts val="0"/>
              </a:spcBef>
              <a:spcAft>
                <a:spcPts val="1200"/>
              </a:spcAft>
              <a:buClr>
                <a:srgbClr val="FFC000"/>
              </a:buClr>
              <a:buSzPct val="104000"/>
              <a:buFont typeface="Century Gothic" panose="020B0502020202020204" pitchFamily="34" charset="0"/>
              <a:buChar char="►"/>
            </a:pPr>
            <a:r>
              <a:rPr lang="it-IT" sz="2100" dirty="0"/>
              <a:t>le risorse derivanti dal trasferimento alle regioni e agli enti locali delle risorse del Fondo per le non autosufficienze, Fondo unico per l’inclusione delle persone con disabilità per la parte destinata dalla programmazione regionale in favore dei caregiver degli anziani non autosufficienti, nonché le risorse a valere su altri fondi sociali nazionali che possono essere destinati dalla programmazione regionale ad interventi in favore di anziani non autosufficienti.</a:t>
            </a:r>
          </a:p>
        </p:txBody>
      </p:sp>
      <p:sp>
        <p:nvSpPr>
          <p:cNvPr id="2" name="Rettangolo 1">
            <a:extLst>
              <a:ext uri="{FF2B5EF4-FFF2-40B4-BE49-F238E27FC236}">
                <a16:creationId xmlns:a16="http://schemas.microsoft.com/office/drawing/2014/main" id="{D6DF162C-F557-C289-DEDB-904960DDDF2A}"/>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55</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34769058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6" y="904974"/>
            <a:ext cx="11530148" cy="5678706"/>
          </a:xfrm>
        </p:spPr>
        <p:txBody>
          <a:bodyPr anchor="ctr">
            <a:normAutofit/>
          </a:bodyPr>
          <a:lstStyle/>
          <a:p>
            <a:pPr marL="0" indent="0" algn="ctr">
              <a:spcBef>
                <a:spcPts val="0"/>
              </a:spcBef>
              <a:buNone/>
            </a:pPr>
            <a:r>
              <a:rPr lang="it-IT" sz="3200" b="1" dirty="0">
                <a:solidFill>
                  <a:srgbClr val="FFC000"/>
                </a:solidFill>
              </a:rPr>
              <a:t>ATTIVITÀ DEI PUNTI UNICI DI ACCESSO</a:t>
            </a:r>
          </a:p>
          <a:p>
            <a:pPr marL="0" indent="0" algn="ctr">
              <a:spcBef>
                <a:spcPts val="0"/>
              </a:spcBef>
              <a:spcAft>
                <a:spcPts val="2400"/>
              </a:spcAft>
              <a:buNone/>
            </a:pPr>
            <a:r>
              <a:rPr lang="it-IT" sz="3200" b="1" dirty="0">
                <a:solidFill>
                  <a:srgbClr val="FFC000"/>
                </a:solidFill>
              </a:rPr>
              <a:t>E PIATTAFORMA DIGITALE (ARTICOLO 28)</a:t>
            </a:r>
            <a:endParaRPr lang="it-IT" b="1" dirty="0"/>
          </a:p>
          <a:p>
            <a:pPr marL="0" indent="0" algn="just">
              <a:spcBef>
                <a:spcPts val="0"/>
              </a:spcBef>
              <a:spcAft>
                <a:spcPts val="1200"/>
              </a:spcAft>
              <a:buNone/>
            </a:pPr>
            <a:r>
              <a:rPr lang="it-IT" sz="2400" dirty="0"/>
              <a:t>Si prevede che gli ATS e i distretti sanitari nell’esercizio delle rispettive competenze e funzioni, provvedono ad individuare modalità semplificate di accesso agli interventi e ai servizi sanitari e sociali assicurando l’attuazione della governance integrata e garantendo il funzionamento efficiente ed efficace delle equipe integrate.</a:t>
            </a:r>
          </a:p>
          <a:p>
            <a:pPr marL="0" indent="0" algn="just">
              <a:spcBef>
                <a:spcPts val="0"/>
              </a:spcBef>
              <a:spcAft>
                <a:spcPts val="1200"/>
              </a:spcAft>
              <a:buNone/>
            </a:pPr>
            <a:r>
              <a:rPr lang="it-IT" sz="2400" dirty="0"/>
              <a:t>Le attività dei PUA si svolgono in collaborazione con la Centrale operativa 116117, sede del numero europeo armonizzato a valenza sociale (NEA) per le cure mediche non urgenti, con il servizio di emergenza urgenza, con le Centrali operative territoriali e con altri servizi previsti da ciascuna regione e provincia autonoma. </a:t>
            </a:r>
          </a:p>
        </p:txBody>
      </p:sp>
      <p:sp>
        <p:nvSpPr>
          <p:cNvPr id="2" name="Rettangolo 1">
            <a:extLst>
              <a:ext uri="{FF2B5EF4-FFF2-40B4-BE49-F238E27FC236}">
                <a16:creationId xmlns:a16="http://schemas.microsoft.com/office/drawing/2014/main" id="{4F8C778F-7E32-9C06-D7A6-3349E0A493A8}"/>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56</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3083411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56FE7FC6-DA33-CD18-8C34-5EFEBECB95B7}"/>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57</a:t>
            </a:fld>
            <a:endParaRPr lang="it-IT" sz="2800" b="1" cap="none" spc="0" dirty="0">
              <a:ln/>
              <a:solidFill>
                <a:schemeClr val="accent4">
                  <a:lumMod val="50000"/>
                </a:schemeClr>
              </a:solidFill>
              <a:effectLst/>
            </a:endParaRPr>
          </a:p>
        </p:txBody>
      </p:sp>
      <p:sp>
        <p:nvSpPr>
          <p:cNvPr id="6" name="Segnaposto contenuto 2">
            <a:extLst>
              <a:ext uri="{FF2B5EF4-FFF2-40B4-BE49-F238E27FC236}">
                <a16:creationId xmlns:a16="http://schemas.microsoft.com/office/drawing/2014/main" id="{1F9EEADF-68E6-DDE3-B60D-F160004C53F2}"/>
              </a:ext>
            </a:extLst>
          </p:cNvPr>
          <p:cNvSpPr txBox="1">
            <a:spLocks/>
          </p:cNvSpPr>
          <p:nvPr/>
        </p:nvSpPr>
        <p:spPr>
          <a:xfrm>
            <a:off x="1057063" y="1150070"/>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2400"/>
              </a:spcAft>
              <a:buNone/>
            </a:pPr>
            <a:r>
              <a:rPr lang="it-IT" sz="3200" b="1" dirty="0">
                <a:solidFill>
                  <a:schemeClr val="accent5"/>
                </a:solidFill>
              </a:rPr>
              <a:t>CONSIDERAZIONI UILP</a:t>
            </a:r>
            <a:endParaRPr lang="it-IT" sz="3200" b="1" dirty="0"/>
          </a:p>
          <a:p>
            <a:pPr marL="0" indent="0" algn="just">
              <a:spcBef>
                <a:spcPts val="0"/>
              </a:spcBef>
              <a:buNone/>
            </a:pPr>
            <a:r>
              <a:rPr lang="it-IT" sz="2400" dirty="0"/>
              <a:t>Da “maneggiare” con molto cura la questione relativa ai Punti Unici di Accesso (PUA) e il funzionamento della valutazione multidimensionale per la definizione dei Piani Assistenziali Individuali (PAI) che viene anch’essa rinviata ad un decreto interministeriale.</a:t>
            </a:r>
          </a:p>
          <a:p>
            <a:pPr marL="0" indent="0" algn="just">
              <a:spcBef>
                <a:spcPts val="0"/>
              </a:spcBef>
              <a:buNone/>
            </a:pPr>
            <a:endParaRPr lang="it-IT" sz="2400" dirty="0"/>
          </a:p>
          <a:p>
            <a:pPr marL="0" indent="0" algn="just">
              <a:spcBef>
                <a:spcPts val="0"/>
              </a:spcBef>
              <a:buNone/>
            </a:pPr>
            <a:r>
              <a:rPr lang="it-IT" sz="2400" dirty="0"/>
              <a:t>Per noi non è condivisibile la previsione che i PUA siano organizzati avvalendosi anche di equipe operanti presso strutture private accreditate.</a:t>
            </a:r>
          </a:p>
        </p:txBody>
      </p:sp>
    </p:spTree>
    <p:extLst>
      <p:ext uri="{BB962C8B-B14F-4D97-AF65-F5344CB8AC3E}">
        <p14:creationId xmlns:p14="http://schemas.microsoft.com/office/powerpoint/2010/main" val="9914087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22217" y="1245326"/>
            <a:ext cx="11547566" cy="5286103"/>
          </a:xfrm>
        </p:spPr>
        <p:txBody>
          <a:bodyPr anchor="ctr">
            <a:normAutofit lnSpcReduction="10000"/>
          </a:bodyPr>
          <a:lstStyle/>
          <a:p>
            <a:pPr marL="0" indent="0" algn="ctr">
              <a:spcBef>
                <a:spcPts val="0"/>
              </a:spcBef>
              <a:spcAft>
                <a:spcPts val="2400"/>
              </a:spcAft>
              <a:buNone/>
            </a:pPr>
            <a:r>
              <a:rPr lang="it-IT" sz="3200" b="1" dirty="0">
                <a:solidFill>
                  <a:srgbClr val="FFC000"/>
                </a:solidFill>
              </a:rPr>
              <a:t>MISURE PER GARANTIRE UN’OFFERTA INTEGRATA  DI ASSISTENZA E CURE DOMICILIARI (ARTICOLO 29)</a:t>
            </a:r>
            <a:endParaRPr lang="it-IT" b="1" dirty="0"/>
          </a:p>
          <a:p>
            <a:pPr marL="0" indent="0" algn="just">
              <a:spcBef>
                <a:spcPts val="0"/>
              </a:spcBef>
              <a:spcAft>
                <a:spcPts val="1200"/>
              </a:spcAft>
              <a:buNone/>
            </a:pPr>
            <a:r>
              <a:rPr lang="it-IT" dirty="0"/>
              <a:t>Gli ATS, le aziende sanitarie e i distretti, nell’ambito delle rispettive competenze, provvedono a garantire l’attivazione degli interventi definiti dal Piani Assistenziali Individuali (PAI), mediante prestazioni coordinate di cure domiciliari di base e integrate (ADI) rivolte alle persone anziane non autosufficienti e in condizioni di fragilità, integrate con i servizi di assistenza domiciliare (SAD).</a:t>
            </a:r>
          </a:p>
          <a:p>
            <a:pPr marL="0" indent="0" algn="just">
              <a:spcBef>
                <a:spcPts val="0"/>
              </a:spcBef>
              <a:spcAft>
                <a:spcPts val="1200"/>
              </a:spcAft>
              <a:buNone/>
            </a:pPr>
            <a:r>
              <a:rPr lang="it-IT" dirty="0"/>
              <a:t>Le cure domiciliari integrate rappresentano un servizio a valenza distrettuale finalizzato all’erogazione a domicilio di interventi caratterizzati da un livello di intensità e complessità assistenziale variabile nell’ambito di specifici percorsi di cura.</a:t>
            </a:r>
          </a:p>
          <a:p>
            <a:pPr marL="0" indent="0" algn="just">
              <a:spcBef>
                <a:spcPts val="0"/>
              </a:spcBef>
              <a:spcAft>
                <a:spcPts val="1200"/>
              </a:spcAft>
              <a:buNone/>
            </a:pPr>
            <a:r>
              <a:rPr lang="it-IT" dirty="0"/>
              <a:t>Su proposta congiunta dell’AGENAS e della componente tecnica della rete della protezione e dell’inclusione sociale, sono definite le Linee di indirizzo nazionali per l’integrazione operativa degli interventi sociali e sanitari previsti nei servizi di cura e assistenza domiciliari e per l’adozione di un approccio continuativo e multidimensionale della presa in carico della persona anziana non autosufficiente e della sua famiglia.</a:t>
            </a:r>
          </a:p>
        </p:txBody>
      </p:sp>
      <p:sp>
        <p:nvSpPr>
          <p:cNvPr id="2" name="Rettangolo 1">
            <a:extLst>
              <a:ext uri="{FF2B5EF4-FFF2-40B4-BE49-F238E27FC236}">
                <a16:creationId xmlns:a16="http://schemas.microsoft.com/office/drawing/2014/main" id="{40BB0A18-E5C3-20B3-80B0-62357BC7AFEE}"/>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58</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6625917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6" y="1245326"/>
            <a:ext cx="11521440" cy="5329645"/>
          </a:xfrm>
        </p:spPr>
        <p:txBody>
          <a:bodyPr anchor="ctr">
            <a:normAutofit/>
          </a:bodyPr>
          <a:lstStyle/>
          <a:p>
            <a:pPr marL="0" indent="0" algn="ctr">
              <a:spcBef>
                <a:spcPts val="0"/>
              </a:spcBef>
              <a:spcAft>
                <a:spcPts val="2400"/>
              </a:spcAft>
              <a:buNone/>
            </a:pPr>
            <a:r>
              <a:rPr lang="it-IT" sz="3200" b="1" dirty="0">
                <a:solidFill>
                  <a:srgbClr val="FFC000"/>
                </a:solidFill>
              </a:rPr>
              <a:t>SERVIZI RESIDENZIALI, SEMIRESIDENZIALI E DIURNI SOCIOASSISTENZIALI (ARTICOLO 30)</a:t>
            </a:r>
            <a:endParaRPr lang="it-IT" b="1" dirty="0"/>
          </a:p>
          <a:p>
            <a:pPr marL="0" indent="0" algn="just">
              <a:spcBef>
                <a:spcPts val="0"/>
              </a:spcBef>
              <a:spcAft>
                <a:spcPts val="1200"/>
              </a:spcAft>
              <a:buNone/>
            </a:pPr>
            <a:r>
              <a:rPr lang="it-IT" sz="2400" dirty="0"/>
              <a:t>Gli ATS garantiscono servizi socioassistenziali di tipo residenziale, semiresidenziale e diurno che garantiscano la continuità delle condizioni di vita e abitudini relazionali di tipo familiare.</a:t>
            </a:r>
          </a:p>
          <a:p>
            <a:pPr marL="0" indent="0" algn="just">
              <a:spcBef>
                <a:spcPts val="0"/>
              </a:spcBef>
              <a:spcAft>
                <a:spcPts val="1200"/>
              </a:spcAft>
              <a:buNone/>
            </a:pPr>
            <a:r>
              <a:rPr lang="it-IT" sz="2400" dirty="0"/>
              <a:t>I servizi residenziali sono offerti presso strutture residenziali non sanitarie.</a:t>
            </a:r>
          </a:p>
          <a:p>
            <a:pPr marL="0" indent="0" algn="just">
              <a:spcBef>
                <a:spcPts val="0"/>
              </a:spcBef>
              <a:spcAft>
                <a:spcPts val="1200"/>
              </a:spcAft>
              <a:buNone/>
            </a:pPr>
            <a:r>
              <a:rPr lang="it-IT" sz="2400" dirty="0"/>
              <a:t>I servizi sociali diurni e quelli semiresidenziali sono offerti presso centri di servizio accreditati anche per l’offerta di interventi di integrazione e animazione rivolti a persone anziane anche non autosufficienti e non residenti presso la struttura.</a:t>
            </a:r>
          </a:p>
        </p:txBody>
      </p:sp>
      <p:sp>
        <p:nvSpPr>
          <p:cNvPr id="2" name="Rettangolo 1">
            <a:extLst>
              <a:ext uri="{FF2B5EF4-FFF2-40B4-BE49-F238E27FC236}">
                <a16:creationId xmlns:a16="http://schemas.microsoft.com/office/drawing/2014/main" id="{1527773A-3DD9-DB8D-D855-5DD44EED729B}"/>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59</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1252451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6" y="999241"/>
            <a:ext cx="11530148" cy="5638644"/>
          </a:xfrm>
        </p:spPr>
        <p:txBody>
          <a:bodyPr anchor="ctr">
            <a:noAutofit/>
          </a:bodyPr>
          <a:lstStyle/>
          <a:p>
            <a:pPr marL="0" indent="0" algn="ctr">
              <a:spcBef>
                <a:spcPts val="0"/>
              </a:spcBef>
              <a:spcAft>
                <a:spcPts val="1200"/>
              </a:spcAft>
              <a:buNone/>
            </a:pPr>
            <a:r>
              <a:rPr lang="it-IT" sz="2800" b="1" dirty="0">
                <a:solidFill>
                  <a:srgbClr val="FFC000"/>
                </a:solidFill>
              </a:rPr>
              <a:t>SERVIZI RESIDENZIALI E SEMIRESIDENZIALI SOCIOSANITARI (ART. 31)</a:t>
            </a:r>
          </a:p>
          <a:p>
            <a:pPr marL="0" indent="0" algn="just">
              <a:spcBef>
                <a:spcPts val="0"/>
              </a:spcBef>
              <a:spcAft>
                <a:spcPts val="1200"/>
              </a:spcAft>
              <a:buNone/>
            </a:pPr>
            <a:r>
              <a:rPr lang="it-IT" sz="2400" dirty="0"/>
              <a:t>Il PAI sia definito tenuto conto della necessità di assicurare risposte diversificate in relazione agli specifici bisogni della persona assistita e alla sua qualità di vita. </a:t>
            </a:r>
          </a:p>
          <a:p>
            <a:pPr marL="0" indent="0" algn="just">
              <a:spcBef>
                <a:spcPts val="0"/>
              </a:spcBef>
              <a:spcAft>
                <a:spcPts val="1200"/>
              </a:spcAft>
              <a:buNone/>
            </a:pPr>
            <a:r>
              <a:rPr lang="it-IT" sz="2400" dirty="0"/>
              <a:t>Il Servizio sanitario nazionale garantisce alle persone anziane non autosufficienti i trattamenti che richiedono tutela sanitaria, lungo assistenza, recupero e mantenimento funzionale, riorientamento in ambiente protesico secondo i livelli di intensità e di compartecipazione alla spesa.</a:t>
            </a:r>
          </a:p>
          <a:p>
            <a:pPr marL="0" indent="0" algn="just">
              <a:spcBef>
                <a:spcPts val="0"/>
              </a:spcBef>
              <a:spcAft>
                <a:spcPts val="1200"/>
              </a:spcAft>
              <a:buNone/>
            </a:pPr>
            <a:r>
              <a:rPr lang="it-IT" sz="2400" dirty="0"/>
              <a:t>I servizi residenziali e semiresidenziali sociosanitari promuovono la qualità degli ambienti di vita, in modo da renderli amichevoli, familiari e sicuri, nel rispetto della riservatezza e del decoro, tenuto conto del livello di autonomia e delle condizioni cognitive e comportamentali individuali.</a:t>
            </a:r>
          </a:p>
        </p:txBody>
      </p:sp>
      <p:sp>
        <p:nvSpPr>
          <p:cNvPr id="2" name="Rettangolo 1">
            <a:extLst>
              <a:ext uri="{FF2B5EF4-FFF2-40B4-BE49-F238E27FC236}">
                <a16:creationId xmlns:a16="http://schemas.microsoft.com/office/drawing/2014/main" id="{442AD548-CC29-BF57-322F-89C7613A2B3B}"/>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60</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9115445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13509" y="1254034"/>
            <a:ext cx="11556274" cy="5303520"/>
          </a:xfrm>
        </p:spPr>
        <p:txBody>
          <a:bodyPr>
            <a:noAutofit/>
          </a:bodyPr>
          <a:lstStyle/>
          <a:p>
            <a:pPr marL="0" indent="0" algn="just">
              <a:spcBef>
                <a:spcPts val="0"/>
              </a:spcBef>
              <a:spcAft>
                <a:spcPts val="1200"/>
              </a:spcAft>
              <a:buNone/>
            </a:pPr>
            <a:r>
              <a:rPr lang="it-IT" sz="2400" dirty="0"/>
              <a:t>Le strutture residenziali sociosanitarie possono essere dotate di moduli distinti per l’erogazione di trattamenti con diverso livello di intensità assistenziale nonché cure domiciliari integrate, connotandosi come Centri Residenziali Multiservizi (CRM).</a:t>
            </a:r>
          </a:p>
          <a:p>
            <a:pPr marL="0" indent="0" algn="just">
              <a:spcBef>
                <a:spcPts val="0"/>
              </a:spcBef>
              <a:spcAft>
                <a:spcPts val="1200"/>
              </a:spcAft>
              <a:buNone/>
            </a:pPr>
            <a:r>
              <a:rPr lang="it-IT" sz="2400" dirty="0"/>
              <a:t>Con decreto del Ministro della Salute, si provvede all’individuazione e all’aggiornamento, di criteri condivisi ed omogenei al livello nazionale per l’individuazione dei requisiti minimi di sicurezza e dei requisiti ulteriori di qualità per l’autorizzazione e l’accreditamento delle strutture e delle organizzazioni pubbliche e private, anche appartenenti ad Enti del Terzo Settore, che erogano prestazioni residenziali, semiresidenziali e domiciliari a carattere sanitario e sociosanitario.</a:t>
            </a:r>
          </a:p>
          <a:p>
            <a:pPr marL="0" indent="0" algn="just">
              <a:spcBef>
                <a:spcPts val="0"/>
              </a:spcBef>
              <a:buNone/>
            </a:pPr>
            <a:r>
              <a:rPr lang="it-IT" sz="2400" dirty="0"/>
              <a:t>I requisiti sono presi secondo i principi di semplificazione dei procedimenti e di sussidiarietà delle relative competenze normative ed amministrative.</a:t>
            </a:r>
          </a:p>
        </p:txBody>
      </p:sp>
      <p:sp>
        <p:nvSpPr>
          <p:cNvPr id="2" name="Rettangolo 1">
            <a:extLst>
              <a:ext uri="{FF2B5EF4-FFF2-40B4-BE49-F238E27FC236}">
                <a16:creationId xmlns:a16="http://schemas.microsoft.com/office/drawing/2014/main" id="{556E0857-F992-6A69-D107-F12477A32ED5}"/>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61</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32841292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C140CB02-6135-1A38-CA69-03B6E1E51B73}"/>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62</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AE1983C0-CE2B-81E1-5F89-FAD1C70F68B3}"/>
              </a:ext>
            </a:extLst>
          </p:cNvPr>
          <p:cNvSpPr txBox="1">
            <a:spLocks/>
          </p:cNvSpPr>
          <p:nvPr/>
        </p:nvSpPr>
        <p:spPr>
          <a:xfrm>
            <a:off x="923206" y="1263192"/>
            <a:ext cx="10077874" cy="511875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2400"/>
              </a:spcAft>
              <a:buNone/>
            </a:pPr>
            <a:r>
              <a:rPr lang="it-IT" sz="3600" b="1" dirty="0">
                <a:solidFill>
                  <a:schemeClr val="accent5"/>
                </a:solidFill>
              </a:rPr>
              <a:t>CONSIDERAZIONI UILP</a:t>
            </a:r>
            <a:endParaRPr lang="it-IT" b="1" dirty="0"/>
          </a:p>
          <a:p>
            <a:pPr marL="0" indent="0" algn="just">
              <a:spcBef>
                <a:spcPts val="0"/>
              </a:spcBef>
              <a:spcAft>
                <a:spcPts val="1000"/>
              </a:spcAft>
              <a:buNone/>
            </a:pPr>
            <a:r>
              <a:rPr lang="it-IT" sz="1800" dirty="0"/>
              <a:t>Il Decreto non affronta, come avevamo auspicato, la riforma della residenzialità ed il diritto della persona anziana non autosufficiente malata cronica ad essere assistita al domicilio. </a:t>
            </a:r>
          </a:p>
          <a:p>
            <a:pPr marL="0" indent="0" algn="just">
              <a:spcBef>
                <a:spcPts val="0"/>
              </a:spcBef>
              <a:spcAft>
                <a:spcPts val="1000"/>
              </a:spcAft>
              <a:buNone/>
            </a:pPr>
            <a:r>
              <a:rPr lang="it-IT" sz="1800" dirty="0"/>
              <a:t>Come temevamo purtroppo gli interessi intorno a queste strutture sono troppi per pensare che essi possano essere scalfiti, anche solo minimamente. </a:t>
            </a:r>
          </a:p>
          <a:p>
            <a:pPr marL="0" indent="0" algn="just">
              <a:spcBef>
                <a:spcPts val="0"/>
              </a:spcBef>
              <a:spcAft>
                <a:spcPts val="1000"/>
              </a:spcAft>
              <a:buNone/>
            </a:pPr>
            <a:r>
              <a:rPr lang="it-IT" sz="1800" dirty="0"/>
              <a:t>L’intero sistema va riformato favorendo la permanenza delle persone anziane nelle proprie abitazioni o comunque nel proprio contesto sociale, assistendole in modo adeguato per ridurre al massimo l’istituzionalizzazione. </a:t>
            </a:r>
          </a:p>
          <a:p>
            <a:pPr marL="0" indent="0" algn="just">
              <a:spcBef>
                <a:spcPts val="0"/>
              </a:spcBef>
              <a:spcAft>
                <a:spcPts val="1000"/>
              </a:spcAft>
              <a:buNone/>
            </a:pPr>
            <a:r>
              <a:rPr lang="it-IT" sz="1800" dirty="0"/>
              <a:t>Servono linee guida forti nazionali per superare gli attuali standard e va prestata attenzione al sistema tariffario.</a:t>
            </a:r>
          </a:p>
          <a:p>
            <a:pPr marL="0" indent="0" algn="just">
              <a:spcBef>
                <a:spcPts val="0"/>
              </a:spcBef>
              <a:spcAft>
                <a:spcPts val="1000"/>
              </a:spcAft>
              <a:buNone/>
            </a:pPr>
            <a:r>
              <a:rPr lang="it-IT" sz="1800" dirty="0"/>
              <a:t>Va affrontato il tema della partecipazione e dei controlli che devono vedere coinvolte le parti sociali.</a:t>
            </a:r>
          </a:p>
        </p:txBody>
      </p:sp>
    </p:spTree>
    <p:extLst>
      <p:ext uri="{BB962C8B-B14F-4D97-AF65-F5344CB8AC3E}">
        <p14:creationId xmlns:p14="http://schemas.microsoft.com/office/powerpoint/2010/main" val="16215712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5" y="1271450"/>
            <a:ext cx="11538857" cy="5216435"/>
          </a:xfrm>
        </p:spPr>
        <p:txBody>
          <a:bodyPr>
            <a:noAutofit/>
          </a:bodyPr>
          <a:lstStyle/>
          <a:p>
            <a:pPr marL="0" indent="0" algn="ctr">
              <a:spcBef>
                <a:spcPts val="0"/>
              </a:spcBef>
              <a:spcAft>
                <a:spcPts val="1200"/>
              </a:spcAft>
              <a:buNone/>
            </a:pPr>
            <a:r>
              <a:rPr lang="it-IT" sz="3200" b="1" dirty="0">
                <a:solidFill>
                  <a:srgbClr val="FFC000"/>
                </a:solidFill>
              </a:rPr>
              <a:t>MISURE PER GARANTIRE L’ACCESSO ALLE CURE PALLIATIVE (ARTICOLO 32)</a:t>
            </a:r>
            <a:endParaRPr lang="it-IT" sz="2400" b="1" dirty="0"/>
          </a:p>
          <a:p>
            <a:pPr marL="0" indent="0" algn="just">
              <a:spcBef>
                <a:spcPts val="0"/>
              </a:spcBef>
              <a:spcAft>
                <a:spcPts val="1200"/>
              </a:spcAft>
              <a:buNone/>
            </a:pPr>
            <a:r>
              <a:rPr lang="it-IT" sz="2300" dirty="0"/>
              <a:t>L’accesso alle cure palliative è garantito a tutti i soggetti anziani non autosufficienti affetti da patologia evolutiva ad andamento cronico ed evolutivo, per le quali non esistono terapie o, se esistono, sono inadeguate o inefficaci ai fini della stabilizzazione della malattia o di un prolungamento significativo della vita.</a:t>
            </a:r>
          </a:p>
          <a:p>
            <a:pPr marL="0" indent="0" algn="just">
              <a:spcBef>
                <a:spcPts val="0"/>
              </a:spcBef>
              <a:spcAft>
                <a:spcPts val="1200"/>
              </a:spcAft>
              <a:buNone/>
            </a:pPr>
            <a:r>
              <a:rPr lang="it-IT" sz="2300" dirty="0"/>
              <a:t>le persone anziane fragili, non autosufficienti, in condizioni croniche complesse e avanzate o che sviluppano traiettorie di malattie ad evoluzione sfavorevole, ricevono nell’ambito delle strutture della rete di cure palliative azioni coordinate e integrate guidate dalla pianificazione condivisa delle cure, che coinvolgono il malato e la famiglia o le varie figure di rappresentatività legale. </a:t>
            </a:r>
          </a:p>
        </p:txBody>
      </p:sp>
      <p:sp>
        <p:nvSpPr>
          <p:cNvPr id="2" name="Rettangolo 1">
            <a:extLst>
              <a:ext uri="{FF2B5EF4-FFF2-40B4-BE49-F238E27FC236}">
                <a16:creationId xmlns:a16="http://schemas.microsoft.com/office/drawing/2014/main" id="{1D6A446E-C712-550A-F886-56ADF238F83C}"/>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63</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30493310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83177" y="1262743"/>
            <a:ext cx="11477897" cy="5277394"/>
          </a:xfrm>
        </p:spPr>
        <p:txBody>
          <a:bodyPr anchor="ctr">
            <a:normAutofit/>
          </a:bodyPr>
          <a:lstStyle/>
          <a:p>
            <a:pPr marL="0" indent="0" algn="just">
              <a:spcBef>
                <a:spcPts val="0"/>
              </a:spcBef>
              <a:buNone/>
            </a:pPr>
            <a:r>
              <a:rPr lang="it-IT" sz="2400" dirty="0"/>
              <a:t>Le reti locali delle cure palliative assicurano sul territorio l’erogazione dell’assistenza nell’ambito dei PAI:</a:t>
            </a:r>
          </a:p>
          <a:p>
            <a:pPr algn="just">
              <a:spcBef>
                <a:spcPts val="0"/>
              </a:spcBef>
              <a:spcAft>
                <a:spcPts val="1200"/>
              </a:spcAft>
              <a:buClr>
                <a:srgbClr val="FFC000"/>
              </a:buClr>
              <a:buSzPct val="104000"/>
              <a:buFont typeface="Century Gothic" panose="020B0502020202020204" pitchFamily="34" charset="0"/>
              <a:buChar char="►"/>
            </a:pPr>
            <a:r>
              <a:rPr lang="it-IT" sz="2400" dirty="0"/>
              <a:t>nelle strutture di degenza ospedaliera, compresi gli hospice in sede ospedaliera, per l’attività di consulenza, identificazione precoce e tempestiva del bisogno, cura, assistenza, facilitazione e attivazione dei percorsi di dimissioni protette;</a:t>
            </a:r>
          </a:p>
          <a:p>
            <a:pPr algn="just">
              <a:spcBef>
                <a:spcPts val="0"/>
              </a:spcBef>
              <a:spcAft>
                <a:spcPts val="1200"/>
              </a:spcAft>
              <a:buClr>
                <a:srgbClr val="FFC000"/>
              </a:buClr>
              <a:buSzPct val="104000"/>
              <a:buFont typeface="Century Gothic" panose="020B0502020202020204" pitchFamily="34" charset="0"/>
              <a:buChar char="►"/>
            </a:pPr>
            <a:r>
              <a:rPr lang="it-IT" sz="2400" dirty="0"/>
              <a:t>nelle attività ambulatoriali per l’erogazione di cure palliative precoci e simultanee;</a:t>
            </a:r>
          </a:p>
          <a:p>
            <a:pPr algn="just">
              <a:spcBef>
                <a:spcPts val="0"/>
              </a:spcBef>
              <a:spcAft>
                <a:spcPts val="1200"/>
              </a:spcAft>
              <a:buClr>
                <a:srgbClr val="FFC000"/>
              </a:buClr>
              <a:buSzPct val="104000"/>
              <a:buFont typeface="Century Gothic" panose="020B0502020202020204" pitchFamily="34" charset="0"/>
              <a:buChar char="►"/>
            </a:pPr>
            <a:r>
              <a:rPr lang="it-IT" sz="2400" dirty="0"/>
              <a:t>a domicilio del paziente attraverso le unità di cure palliative domiciliari (UCP-DOM);</a:t>
            </a:r>
          </a:p>
          <a:p>
            <a:pPr algn="just">
              <a:spcBef>
                <a:spcPts val="0"/>
              </a:spcBef>
              <a:spcAft>
                <a:spcPts val="1200"/>
              </a:spcAft>
              <a:buClr>
                <a:srgbClr val="FFC000"/>
              </a:buClr>
              <a:buSzPct val="104000"/>
              <a:buFont typeface="Century Gothic" panose="020B0502020202020204" pitchFamily="34" charset="0"/>
              <a:buChar char="►"/>
            </a:pPr>
            <a:r>
              <a:rPr lang="it-IT" sz="2400" dirty="0"/>
              <a:t>nelle strutture residenziali sociosanitarie e negli hospice.</a:t>
            </a:r>
          </a:p>
        </p:txBody>
      </p:sp>
      <p:sp>
        <p:nvSpPr>
          <p:cNvPr id="2" name="Rettangolo 1">
            <a:extLst>
              <a:ext uri="{FF2B5EF4-FFF2-40B4-BE49-F238E27FC236}">
                <a16:creationId xmlns:a16="http://schemas.microsoft.com/office/drawing/2014/main" id="{FF8BF916-973B-3BE7-6427-B5DE4B84D7A5}"/>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64</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33689665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48343" y="1027521"/>
            <a:ext cx="11512731" cy="5448782"/>
          </a:xfrm>
        </p:spPr>
        <p:txBody>
          <a:bodyPr anchor="ctr">
            <a:normAutofit fontScale="92500"/>
          </a:bodyPr>
          <a:lstStyle/>
          <a:p>
            <a:pPr marL="0" indent="0" algn="ctr">
              <a:spcBef>
                <a:spcPts val="0"/>
              </a:spcBef>
              <a:spcAft>
                <a:spcPts val="2400"/>
              </a:spcAft>
              <a:buNone/>
            </a:pPr>
            <a:r>
              <a:rPr lang="it-IT" sz="3200" b="1" dirty="0">
                <a:solidFill>
                  <a:srgbClr val="FFC000"/>
                </a:solidFill>
              </a:rPr>
              <a:t>INTERVENTI PER LE PERSONE CON DISABILITÀ DIVENUTE ANZIANE. PRINCIPIO DI CONTINUITÀ (ARTICOLO 33)</a:t>
            </a:r>
          </a:p>
          <a:p>
            <a:pPr marL="0" indent="0" algn="just">
              <a:spcBef>
                <a:spcPts val="0"/>
              </a:spcBef>
              <a:spcAft>
                <a:spcPts val="1200"/>
              </a:spcAft>
              <a:buNone/>
            </a:pPr>
            <a:r>
              <a:rPr lang="it-IT" sz="2400" dirty="0"/>
              <a:t>Le persone anziane che non sono state dichiarate non autosufficienti possono presentare istanza per l’accertamento della condizione di disabilità per accedere ai relativi benefici.</a:t>
            </a:r>
          </a:p>
          <a:p>
            <a:pPr marL="0" indent="0" algn="just">
              <a:spcBef>
                <a:spcPts val="0"/>
              </a:spcBef>
              <a:spcAft>
                <a:spcPts val="1200"/>
              </a:spcAft>
              <a:buNone/>
            </a:pPr>
            <a:r>
              <a:rPr lang="it-IT" sz="2400" dirty="0"/>
              <a:t>Le persone con disabilità già accertata, al compimento dei 65 anni di età hanno diritto a non essere dimesse o escluse dai servizi e dalle prestazioni già in corso di fruizione e hanno diritto alla continuità assistenziale nella medesima misura ad eccezione delle prestazioni di invalidità civile che, secondo la legislazione vigente, si convertono in assegno sociale.</a:t>
            </a:r>
          </a:p>
          <a:p>
            <a:pPr marL="0" indent="0" algn="just">
              <a:spcBef>
                <a:spcPts val="0"/>
              </a:spcBef>
              <a:spcAft>
                <a:spcPts val="1200"/>
              </a:spcAft>
              <a:buNone/>
            </a:pPr>
            <a:r>
              <a:rPr lang="it-IT" sz="2400" dirty="0"/>
              <a:t>Le suddette persone hanno diritto ad accedere, anche dopo i 65 anni di età ai servizi e alle attività specifiche per la condizione di disabilità, secondo quanto previsto dal progetto di vita individuale, partecipato e personalizzato.</a:t>
            </a:r>
            <a:endParaRPr lang="it-IT" dirty="0"/>
          </a:p>
        </p:txBody>
      </p:sp>
      <p:sp>
        <p:nvSpPr>
          <p:cNvPr id="2" name="Rettangolo 1">
            <a:extLst>
              <a:ext uri="{FF2B5EF4-FFF2-40B4-BE49-F238E27FC236}">
                <a16:creationId xmlns:a16="http://schemas.microsoft.com/office/drawing/2014/main" id="{F3AF29A4-29EB-4184-BEA8-522BA907CFF0}"/>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65</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32018398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9633" y="1088570"/>
            <a:ext cx="11504023" cy="5468983"/>
          </a:xfrm>
        </p:spPr>
        <p:txBody>
          <a:bodyPr anchor="ctr">
            <a:normAutofit lnSpcReduction="10000"/>
          </a:bodyPr>
          <a:lstStyle/>
          <a:p>
            <a:pPr marL="0" indent="0" algn="ctr">
              <a:spcBef>
                <a:spcPts val="0"/>
              </a:spcBef>
              <a:spcAft>
                <a:spcPts val="2400"/>
              </a:spcAft>
              <a:buNone/>
            </a:pPr>
            <a:r>
              <a:rPr lang="it-IT" sz="3200" b="1" dirty="0">
                <a:solidFill>
                  <a:srgbClr val="FFC000"/>
                </a:solidFill>
              </a:rPr>
              <a:t>PRESTAZIONE UNIVERSALE (ARTICOLO 34)</a:t>
            </a:r>
            <a:endParaRPr lang="it-IT" b="1" dirty="0"/>
          </a:p>
          <a:p>
            <a:pPr marL="0" indent="0" algn="just">
              <a:spcBef>
                <a:spcPts val="0"/>
              </a:spcBef>
              <a:spcAft>
                <a:spcPts val="1200"/>
              </a:spcAft>
              <a:buNone/>
            </a:pPr>
            <a:r>
              <a:rPr lang="it-IT" sz="2400" dirty="0"/>
              <a:t>Dal 1° gennaio 2025 al 31 dicembre 2026 è istituita, in via sperimentale, una prestazione universale mirata allo specifico bisogno assistenziale.</a:t>
            </a:r>
          </a:p>
          <a:p>
            <a:pPr marL="0" indent="0" algn="just">
              <a:spcBef>
                <a:spcPts val="0"/>
              </a:spcBef>
              <a:spcAft>
                <a:spcPts val="1200"/>
              </a:spcAft>
              <a:buNone/>
            </a:pPr>
            <a:r>
              <a:rPr lang="it-IT" sz="2400" dirty="0"/>
              <a:t>La nuova prestazione è mirata a promuovere il progressivo potenziamento delle prestazioni assistenziali per il sostegno della domiciliarità e dell’autonomia personale delle persone anziane non autosufficienti.</a:t>
            </a:r>
          </a:p>
          <a:p>
            <a:pPr marL="0" indent="0" algn="just">
              <a:spcBef>
                <a:spcPts val="0"/>
              </a:spcBef>
              <a:spcAft>
                <a:spcPts val="1200"/>
              </a:spcAft>
              <a:buNone/>
            </a:pPr>
            <a:r>
              <a:rPr lang="it-IT" sz="2400" dirty="0"/>
              <a:t>Sarà una commissione tecnico-scientifica, presso il Ministero del Lavoro e delle Politiche Sociali, con il coinvolgimento delle Regioni e Province autonome, degli Enti Locali, ad individuare gli indicatori per la definizione dei criteri di classificazione dello stato di bisogno assistenziale gravissimo.</a:t>
            </a:r>
          </a:p>
          <a:p>
            <a:pPr marL="0" indent="0" algn="just">
              <a:spcBef>
                <a:spcPts val="0"/>
              </a:spcBef>
              <a:spcAft>
                <a:spcPts val="1200"/>
              </a:spcAft>
              <a:buNone/>
            </a:pPr>
            <a:r>
              <a:rPr lang="it-IT" sz="2400" dirty="0"/>
              <a:t>Con uno o più decreti del Ministro del Lavoro e delle Politiche Sociali saranno stabilite le modalità attuative e operative della prestazione universale.</a:t>
            </a:r>
          </a:p>
        </p:txBody>
      </p:sp>
      <p:sp>
        <p:nvSpPr>
          <p:cNvPr id="2" name="Rettangolo 1">
            <a:extLst>
              <a:ext uri="{FF2B5EF4-FFF2-40B4-BE49-F238E27FC236}">
                <a16:creationId xmlns:a16="http://schemas.microsoft.com/office/drawing/2014/main" id="{9D04F398-6BA2-C321-29D5-FE54E35428F6}"/>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66</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6493397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5" y="1227909"/>
            <a:ext cx="11538857" cy="5277394"/>
          </a:xfrm>
        </p:spPr>
        <p:txBody>
          <a:bodyPr>
            <a:normAutofit/>
          </a:bodyPr>
          <a:lstStyle/>
          <a:p>
            <a:pPr marL="0" indent="0" algn="ctr">
              <a:spcBef>
                <a:spcPts val="0"/>
              </a:spcBef>
              <a:spcAft>
                <a:spcPts val="2400"/>
              </a:spcAft>
              <a:buNone/>
            </a:pPr>
            <a:r>
              <a:rPr lang="it-IT" sz="3200" b="1" dirty="0">
                <a:solidFill>
                  <a:srgbClr val="FFC000"/>
                </a:solidFill>
              </a:rPr>
              <a:t>PRESTAZIONE UNIVERSALE BENEFICIARI E OPZIONE (ARTICOLO 35)</a:t>
            </a:r>
          </a:p>
          <a:p>
            <a:pPr marL="0" indent="0" algn="just">
              <a:spcBef>
                <a:spcPts val="0"/>
              </a:spcBef>
              <a:spcAft>
                <a:spcPts val="1200"/>
              </a:spcAft>
              <a:buNone/>
            </a:pPr>
            <a:r>
              <a:rPr lang="it-IT" sz="2400" dirty="0"/>
              <a:t>La prestazione universale è erogata dall’INPS ed è riconosciuta, previa espressa richiesta, alla persona anziana non autosufficiente in possesso dei seguenti requisiti:</a:t>
            </a:r>
          </a:p>
          <a:p>
            <a:pPr algn="just">
              <a:spcBef>
                <a:spcPts val="0"/>
              </a:spcBef>
              <a:spcAft>
                <a:spcPts val="1200"/>
              </a:spcAft>
              <a:buClr>
                <a:srgbClr val="FFC000"/>
              </a:buClr>
              <a:buSzPct val="104000"/>
              <a:buFont typeface="Century Gothic" panose="020B0502020202020204" pitchFamily="34" charset="0"/>
              <a:buChar char="►"/>
            </a:pPr>
            <a:r>
              <a:rPr lang="it-IT" sz="2400" dirty="0"/>
              <a:t>età anagrafica di almeno 80 anni;</a:t>
            </a:r>
          </a:p>
          <a:p>
            <a:pPr algn="just">
              <a:spcBef>
                <a:spcPts val="0"/>
              </a:spcBef>
              <a:spcAft>
                <a:spcPts val="1200"/>
              </a:spcAft>
              <a:buClr>
                <a:srgbClr val="FFC000"/>
              </a:buClr>
              <a:buSzPct val="104000"/>
              <a:buFont typeface="Century Gothic" panose="020B0502020202020204" pitchFamily="34" charset="0"/>
              <a:buChar char="►"/>
            </a:pPr>
            <a:r>
              <a:rPr lang="it-IT" sz="2400" dirty="0"/>
              <a:t>un livello di bisogno assistenziale gravissimo;</a:t>
            </a:r>
          </a:p>
          <a:p>
            <a:pPr algn="just">
              <a:spcBef>
                <a:spcPts val="0"/>
              </a:spcBef>
              <a:spcAft>
                <a:spcPts val="1200"/>
              </a:spcAft>
              <a:buClr>
                <a:srgbClr val="FFC000"/>
              </a:buClr>
              <a:buSzPct val="104000"/>
              <a:buFont typeface="Century Gothic" panose="020B0502020202020204" pitchFamily="34" charset="0"/>
              <a:buChar char="►"/>
            </a:pPr>
            <a:r>
              <a:rPr lang="it-IT" sz="2400" dirty="0"/>
              <a:t>un ISEE per le prestazioni agevolate di natura sociosanitaria, in corso di validità, non superiore a 6 mila euro;</a:t>
            </a:r>
          </a:p>
          <a:p>
            <a:pPr algn="just">
              <a:spcBef>
                <a:spcPts val="0"/>
              </a:spcBef>
              <a:spcAft>
                <a:spcPts val="1200"/>
              </a:spcAft>
              <a:buClr>
                <a:srgbClr val="FFC000"/>
              </a:buClr>
              <a:buSzPct val="104000"/>
              <a:buFont typeface="Century Gothic" panose="020B0502020202020204" pitchFamily="34" charset="0"/>
              <a:buChar char="►"/>
            </a:pPr>
            <a:r>
              <a:rPr lang="it-IT" sz="2400" dirty="0"/>
              <a:t>titolarità dell’indennità di accompagnamento.</a:t>
            </a:r>
          </a:p>
        </p:txBody>
      </p:sp>
      <p:sp>
        <p:nvSpPr>
          <p:cNvPr id="2" name="Rettangolo 1">
            <a:extLst>
              <a:ext uri="{FF2B5EF4-FFF2-40B4-BE49-F238E27FC236}">
                <a16:creationId xmlns:a16="http://schemas.microsoft.com/office/drawing/2014/main" id="{0F71BBFB-DB8B-9CDE-B63E-4A81966BCA47}"/>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67</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6602449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57051" y="1254034"/>
            <a:ext cx="11495315" cy="5250461"/>
          </a:xfrm>
        </p:spPr>
        <p:txBody>
          <a:bodyPr anchor="ctr">
            <a:normAutofit/>
          </a:bodyPr>
          <a:lstStyle/>
          <a:p>
            <a:pPr marL="0" indent="0" algn="just">
              <a:spcBef>
                <a:spcPts val="0"/>
              </a:spcBef>
              <a:spcAft>
                <a:spcPts val="1200"/>
              </a:spcAft>
              <a:buNone/>
            </a:pPr>
            <a:r>
              <a:rPr lang="it-IT" sz="2400" dirty="0"/>
              <a:t>Le persone anziane non autosufficienti che hanno diritto alla prestazione universale la possono richiedere, in modalità telematica all’INPS, secondo le relative modalità attuative e operative fissate dal Decreto ministeriale.</a:t>
            </a:r>
          </a:p>
          <a:p>
            <a:pPr marL="0" indent="0" algn="just">
              <a:spcBef>
                <a:spcPts val="0"/>
              </a:spcBef>
              <a:spcAft>
                <a:spcPts val="1200"/>
              </a:spcAft>
              <a:buNone/>
            </a:pPr>
            <a:r>
              <a:rPr lang="it-IT" sz="2400" dirty="0"/>
              <a:t>La richiesta può essere presentata anche presso gli Istituti di Patronato.</a:t>
            </a:r>
          </a:p>
          <a:p>
            <a:pPr marL="0" indent="0" algn="just">
              <a:spcBef>
                <a:spcPts val="0"/>
              </a:spcBef>
              <a:spcAft>
                <a:spcPts val="1200"/>
              </a:spcAft>
              <a:buNone/>
            </a:pPr>
            <a:r>
              <a:rPr lang="it-IT" sz="2400" dirty="0"/>
              <a:t>La prestazione universale a domanda del beneficiario, può essere revocata in qualsiasi momento, con conseguente ripristino dell’indennità di accompagnamento e delle eventuali ulteriori prestazioni per i soggetti già titolari delle stesse prima dell’opzione.</a:t>
            </a:r>
          </a:p>
        </p:txBody>
      </p:sp>
      <p:sp>
        <p:nvSpPr>
          <p:cNvPr id="2" name="Rettangolo 1">
            <a:extLst>
              <a:ext uri="{FF2B5EF4-FFF2-40B4-BE49-F238E27FC236}">
                <a16:creationId xmlns:a16="http://schemas.microsoft.com/office/drawing/2014/main" id="{DBFFCF42-80BA-A3CE-757E-2A9A11BE7B4D}"/>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68</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6415727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48343" y="1288868"/>
            <a:ext cx="11504023" cy="5233851"/>
          </a:xfrm>
        </p:spPr>
        <p:txBody>
          <a:bodyPr>
            <a:normAutofit/>
          </a:bodyPr>
          <a:lstStyle/>
          <a:p>
            <a:pPr marL="0" indent="0" algn="ctr">
              <a:spcBef>
                <a:spcPts val="0"/>
              </a:spcBef>
              <a:spcAft>
                <a:spcPts val="2400"/>
              </a:spcAft>
              <a:buNone/>
            </a:pPr>
            <a:r>
              <a:rPr lang="it-IT" sz="3100" b="1" dirty="0">
                <a:solidFill>
                  <a:srgbClr val="FFC000"/>
                </a:solidFill>
              </a:rPr>
              <a:t>PRESTAZIONE UNIVERSALE OGGETTO DEL BENEFICIO (AR. 36)</a:t>
            </a:r>
            <a:endParaRPr lang="it-IT" sz="3100" b="1" dirty="0"/>
          </a:p>
          <a:p>
            <a:pPr marL="0" indent="0" algn="just">
              <a:spcBef>
                <a:spcPts val="0"/>
              </a:spcBef>
              <a:spcAft>
                <a:spcPts val="1200"/>
              </a:spcAft>
              <a:buNone/>
            </a:pPr>
            <a:r>
              <a:rPr lang="it-IT" dirty="0"/>
              <a:t>la prestazione universale è erogabile sotto forma di trasferimento monetario e di servizi alla persona.</a:t>
            </a:r>
          </a:p>
          <a:p>
            <a:pPr marL="0" indent="0" algn="just">
              <a:spcBef>
                <a:spcPts val="0"/>
              </a:spcBef>
              <a:spcAft>
                <a:spcPts val="1200"/>
              </a:spcAft>
              <a:buNone/>
            </a:pPr>
            <a:r>
              <a:rPr lang="it-IT" dirty="0"/>
              <a:t>È esente da imposizione fiscale e non soggetta a pignoramento è erogata mensilmente ed è composta da:</a:t>
            </a:r>
          </a:p>
          <a:p>
            <a:pPr algn="just">
              <a:spcBef>
                <a:spcPts val="0"/>
              </a:spcBef>
              <a:spcAft>
                <a:spcPts val="1200"/>
              </a:spcAft>
              <a:buClr>
                <a:srgbClr val="FFC000"/>
              </a:buClr>
              <a:buSzPct val="104000"/>
              <a:buFont typeface="Century Gothic" panose="020B0502020202020204" pitchFamily="34" charset="0"/>
              <a:buChar char="►"/>
            </a:pPr>
            <a:r>
              <a:rPr lang="it-IT" dirty="0"/>
              <a:t>una quota fissa monetaria corrispondente all’indennità di accompagnamento;</a:t>
            </a:r>
          </a:p>
          <a:p>
            <a:pPr algn="just">
              <a:spcBef>
                <a:spcPts val="0"/>
              </a:spcBef>
              <a:spcAft>
                <a:spcPts val="1200"/>
              </a:spcAft>
              <a:buClr>
                <a:srgbClr val="FFC000"/>
              </a:buClr>
              <a:buSzPct val="104000"/>
              <a:buFont typeface="Century Gothic" panose="020B0502020202020204" pitchFamily="34" charset="0"/>
              <a:buChar char="►"/>
            </a:pPr>
            <a:r>
              <a:rPr lang="it-IT" dirty="0"/>
              <a:t>una quota integrativa, definita “assegno di assistenza”, pari ad euro 850 mensili finalizzata a remunerare il lavoro di cura e assistenza svolto da lavoratori domestici con mansioni di assistenza alla persona titolari di rapporto di lavoro conforme ai contratti collettivi nazionali di settore delle associazioni sindacali comparativamente più rappresentative sul piano nazionale o all’acquisto di servizi destinati al lavoro di cura e assistenza e forniti da imprese qualificate nel settore dell’assistenza  sociale non residenziale.</a:t>
            </a:r>
          </a:p>
          <a:p>
            <a:pPr marL="0" indent="0" algn="just">
              <a:spcBef>
                <a:spcPts val="0"/>
              </a:spcBef>
              <a:buNone/>
            </a:pPr>
            <a:endParaRPr lang="it-IT" dirty="0"/>
          </a:p>
        </p:txBody>
      </p:sp>
      <p:sp>
        <p:nvSpPr>
          <p:cNvPr id="2" name="Rettangolo 1">
            <a:extLst>
              <a:ext uri="{FF2B5EF4-FFF2-40B4-BE49-F238E27FC236}">
                <a16:creationId xmlns:a16="http://schemas.microsoft.com/office/drawing/2014/main" id="{019B87DC-1F1D-4CDC-1407-278A66529685}"/>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69</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29610312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22217" y="1280160"/>
            <a:ext cx="11547566" cy="5251269"/>
          </a:xfrm>
        </p:spPr>
        <p:txBody>
          <a:bodyPr>
            <a:normAutofit/>
          </a:bodyPr>
          <a:lstStyle/>
          <a:p>
            <a:pPr marL="0" indent="0" algn="just">
              <a:lnSpc>
                <a:spcPts val="2400"/>
              </a:lnSpc>
              <a:spcBef>
                <a:spcPts val="0"/>
              </a:spcBef>
              <a:spcAft>
                <a:spcPts val="1200"/>
              </a:spcAft>
              <a:buNone/>
            </a:pPr>
            <a:r>
              <a:rPr lang="it-IT" sz="2400" dirty="0"/>
              <a:t>Pertanto l’assegno della prestazione universale ammonterà a 1.381,76 euro (531,76 euro per l’indennità di accompagnamento e 850 euro per l’assegno di assistenza). </a:t>
            </a:r>
          </a:p>
          <a:p>
            <a:pPr marL="0" indent="0" algn="just">
              <a:lnSpc>
                <a:spcPts val="2400"/>
              </a:lnSpc>
              <a:spcBef>
                <a:spcPts val="0"/>
              </a:spcBef>
              <a:spcAft>
                <a:spcPts val="1200"/>
              </a:spcAft>
              <a:buNone/>
            </a:pPr>
            <a:r>
              <a:rPr lang="it-IT" sz="2400" dirty="0"/>
              <a:t>Il Decreto PNRR stabilisce che i beneficiari della prestazione universale, che assumono lavoratrici e lavoratori domestici a tempo indeterminato, possono beneficiare di un esonero totale dal versamento della contribuzione fino a 3mila euro annui.</a:t>
            </a:r>
          </a:p>
          <a:p>
            <a:pPr marL="0" indent="0" algn="just">
              <a:lnSpc>
                <a:spcPts val="2400"/>
              </a:lnSpc>
              <a:spcBef>
                <a:spcPts val="0"/>
              </a:spcBef>
              <a:spcAft>
                <a:spcPts val="1200"/>
              </a:spcAft>
              <a:buNone/>
            </a:pPr>
            <a:r>
              <a:rPr lang="it-IT" sz="2400" dirty="0"/>
              <a:t>La prestazione universale, quando fruita, assorbe l’indennità di accompagnamento ed eventuali ulteriori prestazioni socio assistenziali come ad esempio l’assegno di cura.</a:t>
            </a:r>
          </a:p>
          <a:p>
            <a:pPr marL="0" indent="0" algn="just">
              <a:lnSpc>
                <a:spcPts val="2400"/>
              </a:lnSpc>
              <a:spcBef>
                <a:spcPts val="0"/>
              </a:spcBef>
              <a:spcAft>
                <a:spcPts val="1200"/>
              </a:spcAft>
              <a:buNone/>
            </a:pPr>
            <a:r>
              <a:rPr lang="it-IT" sz="2400" dirty="0"/>
              <a:t>La quota fissa monetaria della prestazione universale non è riconosciuta nel caso in cui la persona anziana risieda in strutture a totale carico pubblico.</a:t>
            </a:r>
          </a:p>
        </p:txBody>
      </p:sp>
      <p:sp>
        <p:nvSpPr>
          <p:cNvPr id="2" name="Rettangolo 1">
            <a:extLst>
              <a:ext uri="{FF2B5EF4-FFF2-40B4-BE49-F238E27FC236}">
                <a16:creationId xmlns:a16="http://schemas.microsoft.com/office/drawing/2014/main" id="{9BB862B2-3574-FEBC-A988-66BC7F22EED3}"/>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70</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3160713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9634" y="1271451"/>
            <a:ext cx="11521440" cy="5259978"/>
          </a:xfrm>
        </p:spPr>
        <p:txBody>
          <a:bodyPr anchor="ctr">
            <a:noAutofit/>
          </a:bodyPr>
          <a:lstStyle/>
          <a:p>
            <a:pPr marL="0" indent="0" algn="just">
              <a:spcBef>
                <a:spcPts val="0"/>
              </a:spcBef>
              <a:spcAft>
                <a:spcPts val="1200"/>
              </a:spcAft>
              <a:buNone/>
            </a:pPr>
            <a:r>
              <a:rPr lang="it-IT" sz="2200" dirty="0"/>
              <a:t>In caso di accertamento del mancato utilizzo, in tutto o in parte, della quota integrativa dell’assegno di assistenza per la remunerazione o per gli acquisti di servizi, l’INPS procede alla revoca della sola quota integrativa definita “assegno di assistenza” e il beneficiario è tenuto alla restituzione di quanto indebitamente percepito.</a:t>
            </a:r>
          </a:p>
          <a:p>
            <a:pPr marL="0" indent="0" algn="just">
              <a:spcBef>
                <a:spcPts val="0"/>
              </a:spcBef>
              <a:spcAft>
                <a:spcPts val="1200"/>
              </a:spcAft>
              <a:buNone/>
            </a:pPr>
            <a:r>
              <a:rPr lang="it-IT" sz="2200" dirty="0"/>
              <a:t>Resta fermo il diritto della persona anziana non autosufficiente a continuare a percepire l’indennità di accompagnamento.</a:t>
            </a:r>
          </a:p>
          <a:p>
            <a:pPr marL="0" indent="0" algn="just">
              <a:spcBef>
                <a:spcPts val="0"/>
              </a:spcBef>
              <a:spcAft>
                <a:spcPts val="1200"/>
              </a:spcAft>
              <a:buNone/>
            </a:pPr>
            <a:r>
              <a:rPr lang="it-IT" sz="2200" dirty="0"/>
              <a:t>L’assegno di assistenza è riconosciuto nel limite di 250 milioni di euro per ciascun anno 2025 e  2026. </a:t>
            </a:r>
          </a:p>
          <a:p>
            <a:pPr marL="0" indent="0" algn="just">
              <a:spcBef>
                <a:spcPts val="0"/>
              </a:spcBef>
              <a:spcAft>
                <a:spcPts val="1200"/>
              </a:spcAft>
              <a:buNone/>
            </a:pPr>
            <a:r>
              <a:rPr lang="it-IT" sz="2200" dirty="0"/>
              <a:t>L’INPS provvede al monitoraggio della relativa spesa e qualora da questo monitoraggio emerga il verificarsi di scostamenti, anche in via prospettica, del numero di domande rispetto alle risorse finanziarie</a:t>
            </a:r>
            <a:r>
              <a:rPr lang="it-IT" sz="2200"/>
              <a:t>, si </a:t>
            </a:r>
            <a:r>
              <a:rPr lang="it-IT" sz="2200" dirty="0"/>
              <a:t>provvederà a rideterminare l’importo mensile della </a:t>
            </a:r>
            <a:r>
              <a:rPr lang="it-IT" sz="2200"/>
              <a:t>quota integrativa con un Decreto interministeriale .</a:t>
            </a:r>
            <a:endParaRPr lang="it-IT" sz="2200" dirty="0"/>
          </a:p>
        </p:txBody>
      </p:sp>
      <p:sp>
        <p:nvSpPr>
          <p:cNvPr id="2" name="Rettangolo 1">
            <a:extLst>
              <a:ext uri="{FF2B5EF4-FFF2-40B4-BE49-F238E27FC236}">
                <a16:creationId xmlns:a16="http://schemas.microsoft.com/office/drawing/2014/main" id="{A37172B0-412F-938A-EDB6-B568F836F41C}"/>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71</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3939442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836794" y="1250287"/>
            <a:ext cx="10518412" cy="5120384"/>
          </a:xfrm>
          <a:solidFill>
            <a:schemeClr val="accent5">
              <a:lumMod val="50000"/>
            </a:schemeClr>
          </a:solidFill>
          <a:ln w="76200">
            <a:solidFill>
              <a:schemeClr val="accent5"/>
            </a:solidFill>
          </a:ln>
          <a:effectLst>
            <a:glow rad="63500">
              <a:schemeClr val="accent5">
                <a:satMod val="175000"/>
                <a:alpha val="40000"/>
              </a:schemeClr>
            </a:glow>
          </a:effectLst>
        </p:spPr>
        <p:txBody>
          <a:bodyPr lIns="360000" tIns="360000" rIns="360000" bIns="360000" anchor="ctr">
            <a:normAutofit fontScale="92500" lnSpcReduction="10000"/>
          </a:bodyPr>
          <a:lstStyle/>
          <a:p>
            <a:pPr marL="0" indent="0" algn="ctr">
              <a:spcBef>
                <a:spcPts val="0"/>
              </a:spcBef>
              <a:spcAft>
                <a:spcPts val="2400"/>
              </a:spcAft>
              <a:buNone/>
            </a:pPr>
            <a:r>
              <a:rPr lang="it-IT" sz="3500" b="1" dirty="0">
                <a:solidFill>
                  <a:schemeClr val="accent5"/>
                </a:solidFill>
              </a:rPr>
              <a:t>CONSIDERAZIONI UILP </a:t>
            </a:r>
          </a:p>
          <a:p>
            <a:pPr marL="0" indent="0" algn="just">
              <a:spcBef>
                <a:spcPts val="0"/>
              </a:spcBef>
              <a:spcAft>
                <a:spcPts val="1200"/>
              </a:spcAft>
              <a:buNone/>
            </a:pPr>
            <a:r>
              <a:rPr lang="it-IT" sz="2400" dirty="0"/>
              <a:t>La prestazione universale viene erogata ad una platea molto limitata rispetto alle esigenze reali perché lo stanziamento previsto è insufficiente, e riguarderà le persone con più di 80 anni di età ed un ISEE di 6 mila euro (circa 25 mila persone). </a:t>
            </a:r>
          </a:p>
          <a:p>
            <a:pPr marL="0" indent="0" algn="just">
              <a:spcBef>
                <a:spcPts val="0"/>
              </a:spcBef>
              <a:spcAft>
                <a:spcPts val="1200"/>
              </a:spcAft>
              <a:buNone/>
            </a:pPr>
            <a:r>
              <a:rPr lang="it-IT" sz="2400" dirty="0"/>
              <a:t>Riteniamo intollerabile che i servizi sociosanitari vengano erogati in base all’età anziché alle condizioni e ai bisogni dei beneficiari.  </a:t>
            </a:r>
          </a:p>
          <a:p>
            <a:pPr marL="0" indent="0" algn="just">
              <a:spcBef>
                <a:spcPts val="0"/>
              </a:spcBef>
              <a:spcAft>
                <a:spcPts val="1200"/>
              </a:spcAft>
              <a:buNone/>
            </a:pPr>
            <a:r>
              <a:rPr lang="it-IT" sz="2400" dirty="0"/>
              <a:t>Pensiamo ad esempio ad una persona non autonoma gravissima di 68 anni questa non avrà alcun beneficio da questa riforma.  </a:t>
            </a:r>
          </a:p>
          <a:p>
            <a:pPr marL="0" indent="0" algn="just">
              <a:spcBef>
                <a:spcPts val="0"/>
              </a:spcBef>
              <a:spcAft>
                <a:spcPts val="1200"/>
              </a:spcAft>
              <a:buNone/>
            </a:pPr>
            <a:r>
              <a:rPr lang="it-IT" sz="2400" dirty="0"/>
              <a:t>Peraltro, il previsto assegno di 850 euro mensili verrebbe ridotto, in caso di domande che eccedono lo stanziamento delle risorse.</a:t>
            </a:r>
            <a:endParaRPr lang="it-IT" b="1" dirty="0"/>
          </a:p>
        </p:txBody>
      </p:sp>
      <p:sp>
        <p:nvSpPr>
          <p:cNvPr id="2" name="Rettangolo 1">
            <a:extLst>
              <a:ext uri="{FF2B5EF4-FFF2-40B4-BE49-F238E27FC236}">
                <a16:creationId xmlns:a16="http://schemas.microsoft.com/office/drawing/2014/main" id="{5412FE53-76E2-0F52-91AA-D10FDB910514}"/>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72</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30179153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6" y="1245326"/>
            <a:ext cx="11521440" cy="5259977"/>
          </a:xfrm>
        </p:spPr>
        <p:txBody>
          <a:bodyPr>
            <a:normAutofit fontScale="40000" lnSpcReduction="20000"/>
          </a:bodyPr>
          <a:lstStyle/>
          <a:p>
            <a:pPr marL="0" indent="0" algn="ctr">
              <a:spcBef>
                <a:spcPts val="0"/>
              </a:spcBef>
              <a:spcAft>
                <a:spcPts val="1200"/>
              </a:spcAft>
              <a:buNone/>
            </a:pPr>
            <a:r>
              <a:rPr lang="it-IT" sz="8000" b="1" dirty="0">
                <a:solidFill>
                  <a:srgbClr val="FFC000"/>
                </a:solidFill>
              </a:rPr>
              <a:t>RICOGNIZIONE DELLE AGEVOLAZIONI CONTRIBUTIVE E FISCALI (ARTICOLO 37)</a:t>
            </a:r>
          </a:p>
          <a:p>
            <a:pPr marL="0" indent="0" algn="ctr">
              <a:spcBef>
                <a:spcPts val="0"/>
              </a:spcBef>
              <a:buNone/>
            </a:pPr>
            <a:endParaRPr lang="it-IT" b="1" dirty="0"/>
          </a:p>
          <a:p>
            <a:pPr marL="0" indent="0" algn="just">
              <a:spcBef>
                <a:spcPts val="0"/>
              </a:spcBef>
              <a:spcAft>
                <a:spcPts val="1200"/>
              </a:spcAft>
              <a:buNone/>
            </a:pPr>
            <a:r>
              <a:rPr lang="it-IT" sz="4500" dirty="0"/>
              <a:t>Rientrano nelle disposizioni dirette a favorire il livello qualitativo e quantitativo delle prestazioni di lavoro, cura e assistenza in favore delle persone anziane non autosufficienti le seguenti agevolazioni fiscali e contributive:</a:t>
            </a:r>
          </a:p>
          <a:p>
            <a:pPr marL="182563" indent="-182563" algn="just">
              <a:spcBef>
                <a:spcPts val="0"/>
              </a:spcBef>
              <a:spcAft>
                <a:spcPts val="1200"/>
              </a:spcAft>
              <a:buClr>
                <a:srgbClr val="FFC000"/>
              </a:buClr>
              <a:buSzPct val="104000"/>
              <a:buFont typeface="Century Gothic" panose="020B0502020202020204" pitchFamily="34" charset="0"/>
              <a:buChar char="►"/>
            </a:pPr>
            <a:r>
              <a:rPr lang="it-IT" sz="4500" dirty="0"/>
              <a:t>la deducibilità dal reddito complessivo, fino all’importo di 1.549,37 euro, dei contributi previdenziali e assistenziali versati per gli addetti ai servizi domestici e all’assistenza personale o familiare;</a:t>
            </a:r>
          </a:p>
          <a:p>
            <a:pPr marL="182563" indent="-182563" algn="just">
              <a:spcBef>
                <a:spcPts val="0"/>
              </a:spcBef>
              <a:spcAft>
                <a:spcPts val="1200"/>
              </a:spcAft>
              <a:buClr>
                <a:srgbClr val="FFC000"/>
              </a:buClr>
              <a:buSzPct val="104000"/>
              <a:buFont typeface="Century Gothic" panose="020B0502020202020204" pitchFamily="34" charset="0"/>
              <a:buChar char="►"/>
            </a:pPr>
            <a:r>
              <a:rPr lang="it-IT" sz="4500" dirty="0"/>
              <a:t>la detraibilità del 19% delle spese, per un importo non superiore a 2.100 euro, sostenute per gli addetti all’assistenza personale nei casi di non autosufficienza nel compimento degli atti della vita quotidiana;</a:t>
            </a:r>
          </a:p>
          <a:p>
            <a:pPr marL="182563" indent="-182563" algn="just">
              <a:spcBef>
                <a:spcPts val="0"/>
              </a:spcBef>
              <a:spcAft>
                <a:spcPts val="1200"/>
              </a:spcAft>
              <a:buClr>
                <a:srgbClr val="FFC000"/>
              </a:buClr>
              <a:buSzPct val="104000"/>
              <a:buFont typeface="Century Gothic" panose="020B0502020202020204" pitchFamily="34" charset="0"/>
              <a:buChar char="►"/>
            </a:pPr>
            <a:r>
              <a:rPr lang="it-IT" sz="4500" dirty="0"/>
              <a:t>non concorrono a formare il reddito dei dipendenti le somme e le prestazioni erogate dal datore di lavoro alla generalità dei dipendenti o a categorie di dipendenti per la fruizione dei servizi di assistenza ai familiari anziani o non autosufficienti a carico;</a:t>
            </a:r>
          </a:p>
          <a:p>
            <a:pPr marL="182563" indent="-182563" algn="just">
              <a:spcBef>
                <a:spcPts val="0"/>
              </a:spcBef>
              <a:spcAft>
                <a:spcPts val="1200"/>
              </a:spcAft>
              <a:buClr>
                <a:srgbClr val="FFC000"/>
              </a:buClr>
              <a:buSzPct val="104000"/>
              <a:buFont typeface="Century Gothic" panose="020B0502020202020204" pitchFamily="34" charset="0"/>
              <a:buChar char="►"/>
            </a:pPr>
            <a:r>
              <a:rPr lang="it-IT" sz="4500" dirty="0"/>
              <a:t>non concorrono a formare il reddito dei dipendenti i contributi e i premi versati dal datore di lavoro a favore della generalità dei dipendenti o di categorie di dipendenti per prestazioni, anche assicurative, aventi per oggetto il rischio di non autosufficienza nel compimento degli atti della vita quotidiana o aventi per oggetto il rischio di gravi patologie.</a:t>
            </a:r>
          </a:p>
        </p:txBody>
      </p:sp>
      <p:sp>
        <p:nvSpPr>
          <p:cNvPr id="2" name="Rettangolo 1">
            <a:extLst>
              <a:ext uri="{FF2B5EF4-FFF2-40B4-BE49-F238E27FC236}">
                <a16:creationId xmlns:a16="http://schemas.microsoft.com/office/drawing/2014/main" id="{3D27F433-3686-55EE-8171-406C72A0EAB4}"/>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73</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4246973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D4C8B619-C0F4-8FE9-B4E5-293BE478981D}"/>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74</a:t>
            </a:fld>
            <a:endParaRPr lang="it-IT" sz="2800" b="1" cap="none" spc="0" dirty="0">
              <a:ln/>
              <a:solidFill>
                <a:schemeClr val="accent4">
                  <a:lumMod val="50000"/>
                </a:schemeClr>
              </a:solidFill>
              <a:effectLst/>
            </a:endParaRPr>
          </a:p>
        </p:txBody>
      </p:sp>
      <p:sp>
        <p:nvSpPr>
          <p:cNvPr id="4" name="Segnaposto contenuto 2">
            <a:extLst>
              <a:ext uri="{FF2B5EF4-FFF2-40B4-BE49-F238E27FC236}">
                <a16:creationId xmlns:a16="http://schemas.microsoft.com/office/drawing/2014/main" id="{11D082F3-DF29-8D1E-FBE0-6C28C44FE0D4}"/>
              </a:ext>
            </a:extLst>
          </p:cNvPr>
          <p:cNvSpPr txBox="1">
            <a:spLocks/>
          </p:cNvSpPr>
          <p:nvPr/>
        </p:nvSpPr>
        <p:spPr>
          <a:xfrm>
            <a:off x="923206" y="1366886"/>
            <a:ext cx="10077874" cy="464741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2400"/>
              </a:spcAft>
              <a:buNone/>
            </a:pPr>
            <a:r>
              <a:rPr lang="it-IT" sz="3200" b="1" dirty="0">
                <a:solidFill>
                  <a:schemeClr val="accent5"/>
                </a:solidFill>
              </a:rPr>
              <a:t>CONSIDERAZIONI UILP</a:t>
            </a:r>
          </a:p>
          <a:p>
            <a:pPr marL="0" indent="0" algn="just">
              <a:spcBef>
                <a:spcPts val="0"/>
              </a:spcBef>
              <a:spcAft>
                <a:spcPts val="1200"/>
              </a:spcAft>
              <a:buNone/>
            </a:pPr>
            <a:r>
              <a:rPr lang="it-IT" sz="1800" dirty="0"/>
              <a:t>In merito alle agevolazioni contributive e fiscali riteniamo che la sola ricognizione sia insufficiente.</a:t>
            </a:r>
          </a:p>
          <a:p>
            <a:pPr marL="0" indent="0" algn="just">
              <a:spcBef>
                <a:spcPts val="0"/>
              </a:spcBef>
              <a:spcAft>
                <a:spcPts val="1200"/>
              </a:spcAft>
              <a:buNone/>
            </a:pPr>
            <a:r>
              <a:rPr lang="it-IT" sz="1800" dirty="0"/>
              <a:t>Occorre potenziare le agevolazioni fiscali e contributive ad iniziare da quelle che riguardano le collaboratrici e i collaboratori familiari. </a:t>
            </a:r>
          </a:p>
          <a:p>
            <a:pPr marL="0" indent="0" algn="just">
              <a:spcBef>
                <a:spcPts val="0"/>
              </a:spcBef>
              <a:spcAft>
                <a:spcPts val="1200"/>
              </a:spcAft>
              <a:buNone/>
            </a:pPr>
            <a:r>
              <a:rPr lang="it-IT" sz="1800" dirty="0"/>
              <a:t>In più il recente decreto PNRR prevede che le persone over 80 beneficiarie della prestazione universale, potranno usufruire anche della decontribuzione per la messa in regola o l’assunzione dei collaboratori domestici.   </a:t>
            </a:r>
          </a:p>
          <a:p>
            <a:pPr marL="0" indent="0" algn="just">
              <a:spcBef>
                <a:spcPts val="0"/>
              </a:spcBef>
              <a:spcAft>
                <a:spcPts val="1200"/>
              </a:spcAft>
              <a:buNone/>
            </a:pPr>
            <a:r>
              <a:rPr lang="it-IT" sz="1800" dirty="0"/>
              <a:t>Si parte da un principio condivisibile, ovvero, quello di aumentare le detrazioni e le agevolazioni fiscali per la regolarizzazione di assistenti familiari ma purtroppo, per mancanza di risorse, si limita la platea dei beneficiari.</a:t>
            </a:r>
            <a:endParaRPr lang="it-IT" sz="1800" b="1" dirty="0"/>
          </a:p>
        </p:txBody>
      </p:sp>
    </p:spTree>
    <p:extLst>
      <p:ext uri="{BB962C8B-B14F-4D97-AF65-F5344CB8AC3E}">
        <p14:creationId xmlns:p14="http://schemas.microsoft.com/office/powerpoint/2010/main" val="35860220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48343" y="1088572"/>
            <a:ext cx="11504023" cy="5460274"/>
          </a:xfrm>
        </p:spPr>
        <p:txBody>
          <a:bodyPr>
            <a:normAutofit lnSpcReduction="10000"/>
          </a:bodyPr>
          <a:lstStyle/>
          <a:p>
            <a:pPr marL="0" indent="0" algn="ctr">
              <a:spcBef>
                <a:spcPts val="0"/>
              </a:spcBef>
              <a:buNone/>
            </a:pPr>
            <a:r>
              <a:rPr lang="it-IT" sz="3200" b="1" dirty="0">
                <a:solidFill>
                  <a:srgbClr val="FFC000"/>
                </a:solidFill>
              </a:rPr>
              <a:t>DEFINIZIONE DEGLI STANDARD FORMATIVI E FORMAZIONE DEL PERSONALE ADDETTO ALL’ASSISTENZA E AL SUPPORTO DELLE PERSONE ANZIANE NON AUTOSUFFICIENTI (ART. 38)</a:t>
            </a:r>
          </a:p>
          <a:p>
            <a:pPr marL="0" indent="0" algn="just">
              <a:spcBef>
                <a:spcPts val="0"/>
              </a:spcBef>
              <a:buNone/>
            </a:pPr>
            <a:endParaRPr lang="it-IT" dirty="0"/>
          </a:p>
          <a:p>
            <a:pPr marL="0" indent="0" algn="just">
              <a:spcBef>
                <a:spcPts val="0"/>
              </a:spcBef>
              <a:spcAft>
                <a:spcPts val="2400"/>
              </a:spcAft>
              <a:buNone/>
            </a:pPr>
            <a:r>
              <a:rPr lang="it-IT" sz="2400" dirty="0"/>
              <a:t>Un Decreto interministeriale stabilirà le linee guida per la definizione di modalità omogenee per l’attuazione di percorsi formativi a cui le Regioni possono fare riferimento, nell’ambito della propria autonomia, per il raggiungimento di standard formativi uniformi su tutto il territorio nazionale, finalizzati a migliorare l’offerta formativa per le professioni di cura, nonché all’acquisizione della qualificazione professionale di assistente familiare.</a:t>
            </a:r>
          </a:p>
          <a:p>
            <a:pPr marL="0" indent="0" algn="just">
              <a:spcBef>
                <a:spcPts val="0"/>
              </a:spcBef>
              <a:spcAft>
                <a:spcPts val="2400"/>
              </a:spcAft>
              <a:buNone/>
            </a:pPr>
            <a:r>
              <a:rPr lang="it-IT" sz="2400" dirty="0"/>
              <a:t>Attraverso intese stipulate dalle organizzazioni sindacali comparativamente più rappresentative che hanno sottoscritto i contratti collettivi nazionali, possono essere previsti percorsi di formazione mediante gli enti bilaterali in possesso dell’accreditamento regionale alla formazione.</a:t>
            </a:r>
          </a:p>
        </p:txBody>
      </p:sp>
      <p:sp>
        <p:nvSpPr>
          <p:cNvPr id="2" name="Rettangolo 1">
            <a:extLst>
              <a:ext uri="{FF2B5EF4-FFF2-40B4-BE49-F238E27FC236}">
                <a16:creationId xmlns:a16="http://schemas.microsoft.com/office/drawing/2014/main" id="{75C12498-C8B6-DA4B-70BB-603D6E332557}"/>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75</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9104952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5" y="1053737"/>
            <a:ext cx="11547565" cy="5603966"/>
          </a:xfrm>
        </p:spPr>
        <p:txBody>
          <a:bodyPr>
            <a:normAutofit fontScale="92500" lnSpcReduction="10000"/>
          </a:bodyPr>
          <a:lstStyle/>
          <a:p>
            <a:pPr marL="0" indent="0" algn="ctr">
              <a:spcBef>
                <a:spcPts val="0"/>
              </a:spcBef>
              <a:spcAft>
                <a:spcPts val="2400"/>
              </a:spcAft>
              <a:buNone/>
            </a:pPr>
            <a:r>
              <a:rPr lang="it-IT" sz="3500" b="1" dirty="0">
                <a:solidFill>
                  <a:srgbClr val="FFC000"/>
                </a:solidFill>
              </a:rPr>
              <a:t>CAREGIVER FAMILIARI (ARTICOLO 39)</a:t>
            </a:r>
            <a:endParaRPr lang="it-IT" sz="3500" b="1" dirty="0"/>
          </a:p>
          <a:p>
            <a:pPr marL="0" indent="0" algn="just">
              <a:spcBef>
                <a:spcPts val="0"/>
              </a:spcBef>
              <a:spcAft>
                <a:spcPts val="1200"/>
              </a:spcAft>
              <a:buNone/>
            </a:pPr>
            <a:r>
              <a:rPr lang="it-IT" dirty="0"/>
              <a:t>E’ riconosciuto il valore sociale ed economico per l’intera collettività dell’attività di assistenza e cura non professionale e non retribuita prestata nel contesto familiare a favore di persone anziane e di persone anziane non autosufficienti che necessitano di assistenza continuativa anche a lungo termine per malattia, infermità o disabilità.</a:t>
            </a:r>
          </a:p>
          <a:p>
            <a:pPr marL="0" indent="0" algn="just">
              <a:spcBef>
                <a:spcPts val="0"/>
              </a:spcBef>
              <a:spcAft>
                <a:spcPts val="1200"/>
              </a:spcAft>
              <a:buNone/>
            </a:pPr>
            <a:r>
              <a:rPr lang="it-IT" dirty="0"/>
              <a:t>Il ruolo e le attività del caregiver familiare ed i sostegni necessari per il caregiver sono definiti in apposita sezione dei progetti individualizzati di assistenza integrata (PAI).</a:t>
            </a:r>
          </a:p>
          <a:p>
            <a:pPr marL="0" indent="0" algn="just">
              <a:spcBef>
                <a:spcPts val="0"/>
              </a:spcBef>
              <a:spcAft>
                <a:spcPts val="1200"/>
              </a:spcAft>
              <a:buNone/>
            </a:pPr>
            <a:r>
              <a:rPr lang="it-IT" dirty="0"/>
              <a:t>Il caregiver può partecipare alla valutazione multidimensionale della persona anziana non autosufficiente, nonché all’elaborazione del PAI e all’individuazione del budget di cura e di assistenza.</a:t>
            </a:r>
          </a:p>
          <a:p>
            <a:pPr marL="0" indent="0" algn="just">
              <a:spcBef>
                <a:spcPts val="0"/>
              </a:spcBef>
              <a:spcAft>
                <a:spcPts val="1200"/>
              </a:spcAft>
              <a:buNone/>
            </a:pPr>
            <a:r>
              <a:rPr lang="it-IT" dirty="0"/>
              <a:t>Le Regioni e le Province autonome valorizzano l’esperienza e le competenze maturate dal caregiver familiare nell’attività di assistenza e cura, al fine di favorire l’accesso o il reinserimento lavorativo dello stesso al termine di tale attività.</a:t>
            </a:r>
          </a:p>
          <a:p>
            <a:pPr marL="0" indent="0" algn="just">
              <a:spcBef>
                <a:spcPts val="0"/>
              </a:spcBef>
              <a:spcAft>
                <a:spcPts val="1200"/>
              </a:spcAft>
              <a:buNone/>
            </a:pPr>
            <a:r>
              <a:rPr lang="it-IT" dirty="0"/>
              <a:t>Al caregiver familiare può essere riconosciuta la formazione e l’attività svolta ai fini dell’accesso ai corsi e a misure compensative previsti nell’ambito del sistema di formazione regionale e finalizzati al conseguimento della qualifica professionale di operatore sociosanitario.</a:t>
            </a:r>
          </a:p>
          <a:p>
            <a:pPr marL="0" indent="0" algn="just">
              <a:spcBef>
                <a:spcPts val="0"/>
              </a:spcBef>
              <a:buNone/>
            </a:pPr>
            <a:endParaRPr lang="it-IT" dirty="0"/>
          </a:p>
        </p:txBody>
      </p:sp>
      <p:sp>
        <p:nvSpPr>
          <p:cNvPr id="2" name="Rettangolo 1">
            <a:extLst>
              <a:ext uri="{FF2B5EF4-FFF2-40B4-BE49-F238E27FC236}">
                <a16:creationId xmlns:a16="http://schemas.microsoft.com/office/drawing/2014/main" id="{05BCC3FA-5E7A-F661-A0B5-A2A99803B685}"/>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76</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0404078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51D3230A-C4FF-38EF-01C7-A55DB7D08963}"/>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77</a:t>
            </a:fld>
            <a:endParaRPr lang="it-IT" sz="2800" b="1" cap="none" spc="0" dirty="0">
              <a:ln/>
              <a:solidFill>
                <a:schemeClr val="accent4">
                  <a:lumMod val="50000"/>
                </a:schemeClr>
              </a:solidFill>
              <a:effectLst/>
            </a:endParaRPr>
          </a:p>
        </p:txBody>
      </p:sp>
      <p:sp>
        <p:nvSpPr>
          <p:cNvPr id="6" name="Segnaposto contenuto 2">
            <a:extLst>
              <a:ext uri="{FF2B5EF4-FFF2-40B4-BE49-F238E27FC236}">
                <a16:creationId xmlns:a16="http://schemas.microsoft.com/office/drawing/2014/main" id="{B1D6029B-27E6-1890-0ABA-2AE1F6E8CE8F}"/>
              </a:ext>
            </a:extLst>
          </p:cNvPr>
          <p:cNvSpPr txBox="1">
            <a:spLocks/>
          </p:cNvSpPr>
          <p:nvPr/>
        </p:nvSpPr>
        <p:spPr>
          <a:xfrm>
            <a:off x="744097" y="1517715"/>
            <a:ext cx="10703806" cy="464741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fontScale="5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2400"/>
              </a:spcAft>
              <a:buNone/>
            </a:pPr>
            <a:r>
              <a:rPr lang="it-IT" sz="6000" b="1" dirty="0">
                <a:solidFill>
                  <a:schemeClr val="accent5"/>
                </a:solidFill>
              </a:rPr>
              <a:t>CONSIDERAZIONI UILP</a:t>
            </a:r>
            <a:endParaRPr lang="it-IT" sz="4800" b="1" dirty="0"/>
          </a:p>
          <a:p>
            <a:pPr marL="0" indent="0" algn="just">
              <a:spcBef>
                <a:spcPts val="0"/>
              </a:spcBef>
              <a:spcAft>
                <a:spcPts val="1200"/>
              </a:spcAft>
              <a:buNone/>
            </a:pPr>
            <a:r>
              <a:rPr lang="it-IT" sz="4800" dirty="0"/>
              <a:t>Sui caregiver la definizione contenuta nel Decreto attuativo è una prima ma non esaustiva risposta. </a:t>
            </a:r>
          </a:p>
          <a:p>
            <a:pPr marL="0" indent="0" algn="just">
              <a:spcBef>
                <a:spcPts val="0"/>
              </a:spcBef>
              <a:spcAft>
                <a:spcPts val="1200"/>
              </a:spcAft>
              <a:buNone/>
            </a:pPr>
            <a:r>
              <a:rPr lang="it-IT" sz="4800" dirty="0"/>
              <a:t>Va comunque approvata una legge organica sui caregiver che tenga conto anche degli aspetti previdenziali e fiscali. </a:t>
            </a:r>
          </a:p>
          <a:p>
            <a:pPr marL="0" indent="0" algn="just">
              <a:spcBef>
                <a:spcPts val="0"/>
              </a:spcBef>
              <a:spcAft>
                <a:spcPts val="1200"/>
              </a:spcAft>
              <a:buNone/>
            </a:pPr>
            <a:r>
              <a:rPr lang="it-IT" sz="4800" dirty="0"/>
              <a:t>Consideriamo positiva la previsione del coinvolgimento degli enti bilaterali per la formazione e riqualificazione del personale addetto ai lavori di cura.</a:t>
            </a:r>
            <a:endParaRPr lang="it-IT" sz="4800" b="1" dirty="0"/>
          </a:p>
        </p:txBody>
      </p:sp>
    </p:spTree>
    <p:extLst>
      <p:ext uri="{BB962C8B-B14F-4D97-AF65-F5344CB8AC3E}">
        <p14:creationId xmlns:p14="http://schemas.microsoft.com/office/powerpoint/2010/main" val="31949248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30926" y="1245326"/>
            <a:ext cx="11530148" cy="5347063"/>
          </a:xfrm>
        </p:spPr>
        <p:txBody>
          <a:bodyPr>
            <a:normAutofit/>
          </a:bodyPr>
          <a:lstStyle/>
          <a:p>
            <a:pPr marL="0" indent="0" algn="ctr">
              <a:spcBef>
                <a:spcPts val="0"/>
              </a:spcBef>
              <a:spcAft>
                <a:spcPts val="2400"/>
              </a:spcAft>
              <a:buNone/>
            </a:pPr>
            <a:r>
              <a:rPr lang="it-IT" sz="3200" b="1" dirty="0">
                <a:solidFill>
                  <a:srgbClr val="FFC000"/>
                </a:solidFill>
              </a:rPr>
              <a:t>AMBITO DI APPLICAZIONE DEL TITOLO II (ARTICOLO 40)</a:t>
            </a:r>
          </a:p>
          <a:p>
            <a:pPr marL="0" indent="0" algn="just">
              <a:spcBef>
                <a:spcPts val="0"/>
              </a:spcBef>
              <a:spcAft>
                <a:spcPts val="2400"/>
              </a:spcAft>
              <a:buNone/>
            </a:pPr>
            <a:r>
              <a:rPr lang="it-IT" sz="2400" dirty="0"/>
              <a:t>Le disposizioni in materia di assistenza sociale, sanitaria, sociosanitaria si applicano alle persone che abbiano compiuto 70 anni.</a:t>
            </a:r>
          </a:p>
          <a:p>
            <a:pPr marL="0" indent="0" algn="ctr">
              <a:spcBef>
                <a:spcPts val="0"/>
              </a:spcBef>
              <a:buNone/>
            </a:pPr>
            <a:endParaRPr lang="it-IT" dirty="0"/>
          </a:p>
        </p:txBody>
      </p:sp>
      <p:sp>
        <p:nvSpPr>
          <p:cNvPr id="5" name="Rettangolo 4">
            <a:extLst>
              <a:ext uri="{FF2B5EF4-FFF2-40B4-BE49-F238E27FC236}">
                <a16:creationId xmlns:a16="http://schemas.microsoft.com/office/drawing/2014/main" id="{B3590EA0-4383-28DF-2013-1B3471E5FE4D}"/>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78</a:t>
            </a:fld>
            <a:endParaRPr lang="it-IT" sz="2800" b="1" cap="none" spc="0" dirty="0">
              <a:ln/>
              <a:solidFill>
                <a:schemeClr val="accent4">
                  <a:lumMod val="50000"/>
                </a:schemeClr>
              </a:solidFill>
              <a:effectLst/>
            </a:endParaRPr>
          </a:p>
        </p:txBody>
      </p:sp>
      <p:sp>
        <p:nvSpPr>
          <p:cNvPr id="8" name="Segnaposto contenuto 2">
            <a:extLst>
              <a:ext uri="{FF2B5EF4-FFF2-40B4-BE49-F238E27FC236}">
                <a16:creationId xmlns:a16="http://schemas.microsoft.com/office/drawing/2014/main" id="{87A67D1F-5FCA-10C9-72CA-3CFEBCD3FCF8}"/>
              </a:ext>
            </a:extLst>
          </p:cNvPr>
          <p:cNvSpPr txBox="1">
            <a:spLocks/>
          </p:cNvSpPr>
          <p:nvPr/>
        </p:nvSpPr>
        <p:spPr>
          <a:xfrm>
            <a:off x="831130" y="3157979"/>
            <a:ext cx="10529739" cy="320511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fontScale="70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2400"/>
              </a:spcAft>
              <a:buNone/>
            </a:pPr>
            <a:r>
              <a:rPr lang="it-IT" sz="4800" b="1" dirty="0">
                <a:solidFill>
                  <a:schemeClr val="accent5"/>
                </a:solidFill>
              </a:rPr>
              <a:t>CONSIDERAZIONI UILP </a:t>
            </a:r>
          </a:p>
          <a:p>
            <a:pPr marL="0" indent="0" algn="just">
              <a:spcBef>
                <a:spcPts val="0"/>
              </a:spcBef>
              <a:buNone/>
            </a:pPr>
            <a:r>
              <a:rPr lang="it-IT" sz="4000" dirty="0"/>
              <a:t>La limitazione a 70 anni del sistema di assistenza e cura è del tutto inaccettabile, in quanto non si possono erogare servizi e prestazioni in base all’età ma in base alle condizioni e ai bisogni delle persone.  </a:t>
            </a:r>
          </a:p>
          <a:p>
            <a:pPr marL="0" indent="0" algn="just">
              <a:spcBef>
                <a:spcPts val="0"/>
              </a:spcBef>
              <a:buNone/>
            </a:pPr>
            <a:endParaRPr lang="it-IT" sz="4000" dirty="0"/>
          </a:p>
        </p:txBody>
      </p:sp>
    </p:spTree>
    <p:extLst>
      <p:ext uri="{BB962C8B-B14F-4D97-AF65-F5344CB8AC3E}">
        <p14:creationId xmlns:p14="http://schemas.microsoft.com/office/powerpoint/2010/main" val="19171071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C2FA3B-5A7F-8303-4408-18BE6A93E3F4}"/>
              </a:ext>
            </a:extLst>
          </p:cNvPr>
          <p:cNvSpPr>
            <a:spLocks noGrp="1"/>
          </p:cNvSpPr>
          <p:nvPr>
            <p:ph idx="1"/>
          </p:nvPr>
        </p:nvSpPr>
        <p:spPr>
          <a:xfrm>
            <a:off x="322217" y="1254034"/>
            <a:ext cx="11521440" cy="5286103"/>
          </a:xfrm>
        </p:spPr>
        <p:txBody>
          <a:bodyPr>
            <a:normAutofit/>
          </a:bodyPr>
          <a:lstStyle/>
          <a:p>
            <a:pPr marL="0" indent="0" algn="ctr">
              <a:spcBef>
                <a:spcPts val="0"/>
              </a:spcBef>
              <a:spcAft>
                <a:spcPts val="2400"/>
              </a:spcAft>
              <a:buNone/>
            </a:pPr>
            <a:r>
              <a:rPr lang="it-IT" sz="3200" b="1" dirty="0">
                <a:solidFill>
                  <a:srgbClr val="FFC000"/>
                </a:solidFill>
              </a:rPr>
              <a:t>DISPOSIZIONI FINANZIARIE (ARTICOLO 42)</a:t>
            </a:r>
            <a:endParaRPr lang="it-IT" b="1" dirty="0"/>
          </a:p>
          <a:p>
            <a:pPr marL="0" indent="0" algn="just">
              <a:spcBef>
                <a:spcPts val="0"/>
              </a:spcBef>
              <a:spcAft>
                <a:spcPts val="1200"/>
              </a:spcAft>
              <a:buNone/>
            </a:pPr>
            <a:r>
              <a:rPr lang="it-IT" sz="2400" dirty="0"/>
              <a:t>Sulle disposizioni finanziarie siamo di fronte ad una Legge ad invarianza di risorse, tanto sul versante della non autosufficenza, quanto su quello dell’invecchiamento attivo e degli altri servizi.</a:t>
            </a:r>
          </a:p>
          <a:p>
            <a:pPr marL="0" indent="0" algn="just">
              <a:spcBef>
                <a:spcPts val="0"/>
              </a:spcBef>
              <a:spcAft>
                <a:spcPts val="1200"/>
              </a:spcAft>
              <a:buNone/>
            </a:pPr>
            <a:r>
              <a:rPr lang="it-IT" sz="2400" dirty="0"/>
              <a:t>Vi sono solo 350 milioni aggiuntivi, rispetto alle risorse già stanziate destinate a finanziare la prestazione universale, ma si tratta di risorse già stanziate in quanto 250 milioni di euro sono fondi comunitari 2021-2027 (Programma Nazionale Inclusione e lotta alla povertà) e 100 milioni di euro sono la rimodulazione di progetti del PNRR.</a:t>
            </a:r>
          </a:p>
          <a:p>
            <a:pPr marL="0" indent="0" algn="just">
              <a:spcBef>
                <a:spcPts val="0"/>
              </a:spcBef>
              <a:spcAft>
                <a:spcPts val="1200"/>
              </a:spcAft>
              <a:buNone/>
            </a:pPr>
            <a:endParaRPr lang="it-IT" b="1" dirty="0"/>
          </a:p>
          <a:p>
            <a:pPr marL="0" indent="0" algn="ctr">
              <a:spcBef>
                <a:spcPts val="0"/>
              </a:spcBef>
              <a:spcAft>
                <a:spcPts val="1200"/>
              </a:spcAft>
              <a:buNone/>
            </a:pPr>
            <a:endParaRPr lang="it-IT" dirty="0"/>
          </a:p>
        </p:txBody>
      </p:sp>
      <p:sp>
        <p:nvSpPr>
          <p:cNvPr id="2" name="Rettangolo 1">
            <a:extLst>
              <a:ext uri="{FF2B5EF4-FFF2-40B4-BE49-F238E27FC236}">
                <a16:creationId xmlns:a16="http://schemas.microsoft.com/office/drawing/2014/main" id="{3BAF8A88-C1E4-C999-9475-6F1EFB432C8D}"/>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79</a:t>
            </a:fld>
            <a:endParaRPr lang="it-IT" sz="2800" b="1" cap="none" spc="0" dirty="0">
              <a:ln/>
              <a:solidFill>
                <a:schemeClr val="accent4">
                  <a:lumMod val="50000"/>
                </a:schemeClr>
              </a:solidFill>
              <a:effectLst/>
            </a:endParaRPr>
          </a:p>
        </p:txBody>
      </p:sp>
    </p:spTree>
    <p:extLst>
      <p:ext uri="{BB962C8B-B14F-4D97-AF65-F5344CB8AC3E}">
        <p14:creationId xmlns:p14="http://schemas.microsoft.com/office/powerpoint/2010/main" val="13457727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D9A70-8334-A9BE-AE24-686FC84002D5}"/>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44986960-ECBA-634B-B912-F85F1599A20C}"/>
              </a:ext>
            </a:extLst>
          </p:cNvPr>
          <p:cNvSpPr/>
          <p:nvPr/>
        </p:nvSpPr>
        <p:spPr>
          <a:xfrm>
            <a:off x="1121790" y="220115"/>
            <a:ext cx="735290" cy="52322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fld id="{BF8EF1CD-362E-4770-B2DF-B1930D9344F3}" type="slidenum">
              <a:rPr lang="it-IT" sz="2800" b="1" cap="none" spc="0" smtClean="0">
                <a:ln/>
                <a:solidFill>
                  <a:schemeClr val="accent4">
                    <a:lumMod val="50000"/>
                  </a:schemeClr>
                </a:solidFill>
                <a:effectLst/>
              </a:rPr>
              <a:t>80</a:t>
            </a:fld>
            <a:endParaRPr lang="it-IT" sz="2800" b="1" cap="none" spc="0" dirty="0">
              <a:ln/>
              <a:solidFill>
                <a:schemeClr val="accent4">
                  <a:lumMod val="50000"/>
                </a:schemeClr>
              </a:solidFill>
              <a:effectLst/>
            </a:endParaRPr>
          </a:p>
        </p:txBody>
      </p:sp>
      <p:sp>
        <p:nvSpPr>
          <p:cNvPr id="5" name="Segnaposto contenuto 2">
            <a:extLst>
              <a:ext uri="{FF2B5EF4-FFF2-40B4-BE49-F238E27FC236}">
                <a16:creationId xmlns:a16="http://schemas.microsoft.com/office/drawing/2014/main" id="{DF1ABD40-4E04-E059-FFB0-40BC4300B96D}"/>
              </a:ext>
            </a:extLst>
          </p:cNvPr>
          <p:cNvSpPr txBox="1">
            <a:spLocks/>
          </p:cNvSpPr>
          <p:nvPr/>
        </p:nvSpPr>
        <p:spPr>
          <a:xfrm>
            <a:off x="712054" y="1316275"/>
            <a:ext cx="10767892" cy="5120384"/>
          </a:xfrm>
          <a:prstGeom prst="rect">
            <a:avLst/>
          </a:prstGeom>
          <a:solidFill>
            <a:schemeClr val="accent5">
              <a:lumMod val="50000"/>
            </a:schemeClr>
          </a:solidFill>
          <a:ln w="76200">
            <a:solidFill>
              <a:schemeClr val="accent5"/>
            </a:solidFill>
          </a:ln>
          <a:effectLst>
            <a:glow rad="63500">
              <a:schemeClr val="accent5">
                <a:satMod val="175000"/>
                <a:alpha val="40000"/>
              </a:schemeClr>
            </a:glow>
          </a:effectLst>
        </p:spPr>
        <p:txBody>
          <a:bodyPr vert="horz" lIns="360000" tIns="360000" rIns="360000" bIns="360000" rtlCol="0" anchor="ctr">
            <a:normAutofit fontScale="77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ctr">
              <a:spcBef>
                <a:spcPts val="0"/>
              </a:spcBef>
              <a:spcAft>
                <a:spcPts val="2400"/>
              </a:spcAft>
              <a:buNone/>
            </a:pPr>
            <a:r>
              <a:rPr lang="it-IT" sz="5200" b="1" dirty="0">
                <a:solidFill>
                  <a:schemeClr val="accent5"/>
                </a:solidFill>
              </a:rPr>
              <a:t>CONSIDERAZIONI UILP</a:t>
            </a:r>
          </a:p>
          <a:p>
            <a:pPr marL="0" indent="0" algn="just">
              <a:spcBef>
                <a:spcPts val="0"/>
              </a:spcBef>
              <a:spcAft>
                <a:spcPts val="1200"/>
              </a:spcAft>
              <a:buNone/>
            </a:pPr>
            <a:r>
              <a:rPr lang="it-IT" sz="3200" dirty="0"/>
              <a:t>La mancanza di risorse aggiuntive rischia di limitare fortemente il campo di applicazione della Legge.</a:t>
            </a:r>
          </a:p>
          <a:p>
            <a:pPr marL="0" indent="0" algn="just">
              <a:spcBef>
                <a:spcPts val="0"/>
              </a:spcBef>
              <a:spcAft>
                <a:spcPts val="1200"/>
              </a:spcAft>
              <a:buNone/>
            </a:pPr>
            <a:r>
              <a:rPr lang="it-IT" sz="3200" dirty="0"/>
              <a:t>Abbiamo sempre sostenuto che le riforme a “costo zero”, non hanno mai migliorato il sistema dei servizi pubblici in questo Paese.  </a:t>
            </a:r>
          </a:p>
          <a:p>
            <a:pPr marL="0" indent="0" algn="just">
              <a:spcBef>
                <a:spcPts val="0"/>
              </a:spcBef>
              <a:spcAft>
                <a:spcPts val="1200"/>
              </a:spcAft>
              <a:buNone/>
            </a:pPr>
            <a:r>
              <a:rPr lang="it-IT" sz="3200" dirty="0"/>
              <a:t>Per questo è importante aumentarle significativamente con un piano finanziario pluriennale per assicurare, in ogni parte del Paese (Nord-Sud aree urbane e aree interne), prestazioni, sostegni e servizi adeguati e uniformi, riducendo le attuali disuguaglianze. </a:t>
            </a:r>
          </a:p>
        </p:txBody>
      </p:sp>
    </p:spTree>
    <p:extLst>
      <p:ext uri="{BB962C8B-B14F-4D97-AF65-F5344CB8AC3E}">
        <p14:creationId xmlns:p14="http://schemas.microsoft.com/office/powerpoint/2010/main" val="13166757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e">
  <a:themeElements>
    <a:clrScheme name="Ione">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e">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e">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2176</TotalTime>
  <Words>9361</Words>
  <Application>Microsoft Office PowerPoint</Application>
  <PresentationFormat>Widescreen</PresentationFormat>
  <Paragraphs>434</Paragraphs>
  <Slides>80</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80</vt:i4>
      </vt:variant>
    </vt:vector>
  </HeadingPairs>
  <TitlesOfParts>
    <vt:vector size="85" baseType="lpstr">
      <vt:lpstr>Arial</vt:lpstr>
      <vt:lpstr>Calibri</vt:lpstr>
      <vt:lpstr>Century Gothic</vt:lpstr>
      <vt:lpstr>Wingdings 3</vt:lpstr>
      <vt:lpstr>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D.Lgs 29</dc:title>
  <dc:creator>Pc-i9</dc:creator>
  <cp:lastModifiedBy>Maria Sole De Santis</cp:lastModifiedBy>
  <cp:revision>62</cp:revision>
  <dcterms:created xsi:type="dcterms:W3CDTF">2023-12-06T12:59:09Z</dcterms:created>
  <dcterms:modified xsi:type="dcterms:W3CDTF">2024-04-29T10:13:00Z</dcterms:modified>
</cp:coreProperties>
</file>